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441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b="1" dirty="0">
                <a:solidFill>
                  <a:prstClr val="black"/>
                </a:solidFill>
              </a:rPr>
              <a:t>PTZ </a:t>
            </a:r>
            <a:r>
              <a:rPr lang="ko-KR" altLang="en-US" sz="800" b="1" dirty="0">
                <a:solidFill>
                  <a:prstClr val="black"/>
                </a:solidFill>
              </a:rPr>
              <a:t>카메라를 이용하여 강의</a:t>
            </a:r>
            <a:r>
              <a:rPr lang="en-US" altLang="ko-KR" sz="800" b="1" dirty="0">
                <a:solidFill>
                  <a:prstClr val="black"/>
                </a:solidFill>
              </a:rPr>
              <a:t>, </a:t>
            </a:r>
            <a:r>
              <a:rPr lang="ko-KR" altLang="en-US" sz="800" b="1" dirty="0">
                <a:solidFill>
                  <a:prstClr val="black"/>
                </a:solidFill>
              </a:rPr>
              <a:t>회의</a:t>
            </a:r>
            <a:r>
              <a:rPr lang="en-US" altLang="ko-KR" sz="800" b="1" dirty="0">
                <a:solidFill>
                  <a:prstClr val="black"/>
                </a:solidFill>
              </a:rPr>
              <a:t>, </a:t>
            </a:r>
            <a:r>
              <a:rPr lang="ko-KR" altLang="en-US" sz="800" b="1" dirty="0">
                <a:solidFill>
                  <a:prstClr val="black"/>
                </a:solidFill>
              </a:rPr>
              <a:t>발표</a:t>
            </a:r>
            <a:r>
              <a:rPr lang="en-US" altLang="ko-KR" sz="800" b="1" dirty="0">
                <a:solidFill>
                  <a:prstClr val="black"/>
                </a:solidFill>
              </a:rPr>
              <a:t>, </a:t>
            </a:r>
            <a:r>
              <a:rPr lang="ko-KR" altLang="en-US" sz="800" b="1" dirty="0">
                <a:solidFill>
                  <a:prstClr val="black"/>
                </a:solidFill>
              </a:rPr>
              <a:t>방송 환경에서 피사체를 촬영하고 녹화 및 송출할 수 있도록 구성된 영상촬영 솔루션으로</a:t>
            </a:r>
            <a:r>
              <a:rPr lang="en-US" altLang="ko-KR" sz="800" b="1" dirty="0">
                <a:solidFill>
                  <a:prstClr val="black"/>
                </a:solidFill>
              </a:rPr>
              <a:t>, </a:t>
            </a:r>
            <a:r>
              <a:rPr lang="ko-KR" altLang="en-US" sz="800" b="1" dirty="0">
                <a:solidFill>
                  <a:prstClr val="black"/>
                </a:solidFill>
              </a:rPr>
              <a:t>운용 방식에 따라 수동 제어형과 자동추적형으로 구분</a:t>
            </a:r>
            <a:r>
              <a:rPr lang="en-US" altLang="ko-KR" sz="800" b="1" dirty="0">
                <a:solidFill>
                  <a:prstClr val="black"/>
                </a:solidFill>
              </a:rPr>
              <a:t>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74727" y="4759511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429877"/>
              </p:ext>
            </p:extLst>
          </p:nvPr>
        </p:nvGraphicFramePr>
        <p:xfrm>
          <a:off x="325718" y="1393114"/>
          <a:ext cx="2806101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21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01724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17871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360285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PTZS–20–P2(PTZ-20)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    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25125761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    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4,400,000원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38387"/>
              </p:ext>
            </p:extLst>
          </p:nvPr>
        </p:nvGraphicFramePr>
        <p:xfrm>
          <a:off x="3199971" y="1710373"/>
          <a:ext cx="3067779" cy="294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2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2.38Mega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픽셀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1/2.8” Exmor CMOS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SDI, HDMI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동시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1920*1080/60p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 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영상 출력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광학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(f=4.7mm~ 94mm),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디지털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지정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PELCO-D, PELCO-P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RS-485, RS-232C, IP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(VISCA)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인터페이스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Remote Controller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</a:t>
                      </a: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★ 구성품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PTZ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카메라의 상세규격은 </a:t>
                      </a:r>
                      <a:r>
                        <a:rPr lang="en-US" altLang="ko-KR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PTZ-20</a:t>
                      </a:r>
                      <a:r>
                        <a:rPr lang="ko-KR" altLang="ko-KR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제품사양서</a:t>
                      </a:r>
                      <a:r>
                        <a:rPr lang="ko-KR" altLang="en-US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ko-KR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참조하여 주십시오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2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2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ko-KR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신호컨버터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USB2.0 to RS485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컨버터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 전원 변환방식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전송속도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300bps~3Mbps,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Windoes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인증번호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LUS-LS-RS485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pic>
        <p:nvPicPr>
          <p:cNvPr id="8" name="그림 7">
            <a:extLst>
              <a:ext uri="{FF2B5EF4-FFF2-40B4-BE49-F238E27FC236}">
                <a16:creationId xmlns:a16="http://schemas.microsoft.com/office/drawing/2014/main" id="{AF7F249A-4520-6BB0-59BE-3A3B8AA959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906" y="1810613"/>
            <a:ext cx="1676773" cy="1440000"/>
          </a:xfrm>
          <a:prstGeom prst="rect">
            <a:avLst/>
          </a:prstGeom>
          <a:noFill/>
        </p:spPr>
      </p:pic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57E83F61-9181-E463-6BF6-8291263B9A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035660"/>
              </p:ext>
            </p:extLst>
          </p:nvPr>
        </p:nvGraphicFramePr>
        <p:xfrm>
          <a:off x="674727" y="5036510"/>
          <a:ext cx="5502379" cy="3951963"/>
        </p:xfrm>
        <a:graphic>
          <a:graphicData uri="http://schemas.openxmlformats.org/drawingml/2006/table">
            <a:tbl>
              <a:tblPr/>
              <a:tblGrid>
                <a:gridCol w="1875812">
                  <a:extLst>
                    <a:ext uri="{9D8B030D-6E8A-4147-A177-3AD203B41FA5}">
                      <a16:colId xmlns:a16="http://schemas.microsoft.com/office/drawing/2014/main" val="3549347216"/>
                    </a:ext>
                  </a:extLst>
                </a:gridCol>
                <a:gridCol w="3626567">
                  <a:extLst>
                    <a:ext uri="{9D8B030D-6E8A-4147-A177-3AD203B41FA5}">
                      <a16:colId xmlns:a16="http://schemas.microsoft.com/office/drawing/2014/main" val="1791102580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03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1/2.8” Exmor CMOS, 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약 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2.38 </a:t>
                      </a:r>
                      <a:r>
                        <a:rPr lang="ko-KR" altLang="en-US" sz="900" kern="10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메가픽셀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80757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광학줌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20X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7751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2351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 1.6~3.5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57158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55.4°~2.9°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04465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Auto / Manual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3315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≥50dB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006140"/>
                  </a:ext>
                </a:extLst>
              </a:tr>
              <a:tr h="144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42638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-170° ~ +170°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60873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-30° ~ +90°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64675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100°/s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95188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60°/s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1595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프리셋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255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4034723"/>
                  </a:ext>
                </a:extLst>
              </a:tr>
              <a:tr h="144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9269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1080p/60, 1080p/59.94, 1080p/50, 1080i/60, 1080i/59.94, 1080i/50, 1080p/30, 1080p/25, 720p/60, 720p/50</a:t>
                      </a:r>
                      <a:endParaRPr lang="nn-NO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531467"/>
                  </a:ext>
                </a:extLst>
              </a:tr>
              <a:tr h="144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79583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RS-232 In/Out, 1 RS-485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28210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51105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86736"/>
                  </a:ext>
                </a:extLst>
              </a:tr>
              <a:tr h="144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72409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PELCO-P. PELCO-D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18288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75735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DC12V, POE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6959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18W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9836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1.5Kg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06917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156 x 190 x 176 mm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149229"/>
                  </a:ext>
                </a:extLst>
              </a:tr>
            </a:tbl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D4054BF9-93C1-DCAD-5CE7-904F3D972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555664"/>
              </p:ext>
            </p:extLst>
          </p:nvPr>
        </p:nvGraphicFramePr>
        <p:xfrm>
          <a:off x="674728" y="9046961"/>
          <a:ext cx="5502378" cy="281160"/>
        </p:xfrm>
        <a:graphic>
          <a:graphicData uri="http://schemas.openxmlformats.org/drawingml/2006/table">
            <a:tbl>
              <a:tblPr/>
              <a:tblGrid>
                <a:gridCol w="1875811">
                  <a:extLst>
                    <a:ext uri="{9D8B030D-6E8A-4147-A177-3AD203B41FA5}">
                      <a16:colId xmlns:a16="http://schemas.microsoft.com/office/drawing/2014/main" val="3549347216"/>
                    </a:ext>
                  </a:extLst>
                </a:gridCol>
                <a:gridCol w="3626567">
                  <a:extLst>
                    <a:ext uri="{9D8B030D-6E8A-4147-A177-3AD203B41FA5}">
                      <a16:colId xmlns:a16="http://schemas.microsoft.com/office/drawing/2014/main" val="1791102580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컨버터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0300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LS-RS485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신호변환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무전원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807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342</Words>
  <Application>Microsoft Office PowerPoint</Application>
  <PresentationFormat>A4 용지(210x297mm)</PresentationFormat>
  <Paragraphs>79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119</cp:revision>
  <cp:lastPrinted>2026-05-06T02:47:12Z</cp:lastPrinted>
  <dcterms:created xsi:type="dcterms:W3CDTF">2026-04-16T00:46:52Z</dcterms:created>
  <dcterms:modified xsi:type="dcterms:W3CDTF">2026-07-29T05:36:29Z</dcterms:modified>
  <cp:version/>
</cp:coreProperties>
</file>