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6" r:id="rId1"/>
  </p:sldMasterIdLst>
  <p:notesMasterIdLst>
    <p:notesMasterId r:id="rId3"/>
  </p:notesMasterIdLst>
  <p:sldIdLst>
    <p:sldId id="257" r:id="rId2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53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2670" y="72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4127680-7F81-4D8F-9582-C62C210A6852}" type="datetime1">
              <a:rPr lang="ko-KR" altLang="en-US"/>
              <a:pPr lvl="0">
                <a:defRPr/>
              </a:pPr>
              <a:t>2026-07-23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</a:p>
          <a:p>
            <a:pPr lvl="1">
              <a:defRPr/>
            </a:pPr>
            <a:r>
              <a:rPr lang="ko-KR" altLang="en-US"/>
              <a:t>두 번째 수준</a:t>
            </a:r>
          </a:p>
          <a:p>
            <a:pPr lvl="2">
              <a:defRPr/>
            </a:pPr>
            <a:r>
              <a:rPr lang="ko-KR" altLang="en-US"/>
              <a:t>세 번째 수준</a:t>
            </a:r>
          </a:p>
          <a:p>
            <a:pPr lvl="3">
              <a:defRPr/>
            </a:pPr>
            <a:r>
              <a:rPr lang="ko-KR" altLang="en-US"/>
              <a:t>네 번째 수준</a:t>
            </a:r>
          </a:p>
          <a:p>
            <a:pPr lvl="4">
              <a:defRPr/>
            </a:pPr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77CAF73-58C4-46E1-B0BE-60188ABDBC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65051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77CAF73-58C4-46E1-B0BE-60188ABDBCBD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1672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536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6736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675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0603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8158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89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0258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9468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359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5947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908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1A9DF-05F7-FB39-2CD6-5CB7D7710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그룹 57">
            <a:extLst>
              <a:ext uri="{FF2B5EF4-FFF2-40B4-BE49-F238E27FC236}">
                <a16:creationId xmlns:a16="http://schemas.microsoft.com/office/drawing/2014/main" id="{5FEE8846-2FBA-6AFB-3135-3EB0ECE2BD55}"/>
              </a:ext>
            </a:extLst>
          </p:cNvPr>
          <p:cNvGrpSpPr/>
          <p:nvPr/>
        </p:nvGrpSpPr>
        <p:grpSpPr>
          <a:xfrm>
            <a:off x="285569" y="402805"/>
            <a:ext cx="2360210" cy="260664"/>
            <a:chOff x="0" y="753326"/>
            <a:chExt cx="2477674" cy="273637"/>
          </a:xfrm>
        </p:grpSpPr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793CDE3F-D0E4-C060-F00A-E0F687DB93E3}"/>
                </a:ext>
              </a:extLst>
            </p:cNvPr>
            <p:cNvSpPr/>
            <p:nvPr/>
          </p:nvSpPr>
          <p:spPr>
            <a:xfrm>
              <a:off x="0" y="753326"/>
              <a:ext cx="2225040" cy="23423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en-US" altLang="ko-KR" sz="1600" dirty="0">
                  <a:solidFill>
                    <a:prstClr val="white"/>
                  </a:solidFill>
                </a:rPr>
                <a:t>Broadcasting</a:t>
              </a:r>
              <a:endPara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0" name="이등변 삼각형 59">
              <a:extLst>
                <a:ext uri="{FF2B5EF4-FFF2-40B4-BE49-F238E27FC236}">
                  <a16:creationId xmlns:a16="http://schemas.microsoft.com/office/drawing/2014/main" id="{76012E51-E9A3-E596-9D07-C005CF31605B}"/>
                </a:ext>
              </a:extLst>
            </p:cNvPr>
            <p:cNvSpPr/>
            <p:nvPr/>
          </p:nvSpPr>
          <p:spPr>
            <a:xfrm>
              <a:off x="1988694" y="867197"/>
              <a:ext cx="488980" cy="159766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18854B88-F495-2A96-B257-6E9EFCE7BFC0}"/>
              </a:ext>
            </a:extLst>
          </p:cNvPr>
          <p:cNvGrpSpPr/>
          <p:nvPr/>
        </p:nvGrpSpPr>
        <p:grpSpPr>
          <a:xfrm>
            <a:off x="263336" y="672074"/>
            <a:ext cx="6283513" cy="69263"/>
            <a:chOff x="323850" y="638623"/>
            <a:chExt cx="6122286" cy="11600"/>
          </a:xfrm>
        </p:grpSpPr>
        <p:cxnSp>
          <p:nvCxnSpPr>
            <p:cNvPr id="62" name="직선 연결선 61">
              <a:extLst>
                <a:ext uri="{FF2B5EF4-FFF2-40B4-BE49-F238E27FC236}">
                  <a16:creationId xmlns:a16="http://schemas.microsoft.com/office/drawing/2014/main" id="{29DF116D-ACAD-3A55-B7B0-B5D3BC75C449}"/>
                </a:ext>
              </a:extLst>
            </p:cNvPr>
            <p:cNvCxnSpPr>
              <a:cxnSpLocks/>
            </p:cNvCxnSpPr>
            <p:nvPr/>
          </p:nvCxnSpPr>
          <p:spPr>
            <a:xfrm>
              <a:off x="3050426" y="650223"/>
              <a:ext cx="3395710" cy="0"/>
            </a:xfrm>
            <a:prstGeom prst="line">
              <a:avLst/>
            </a:prstGeom>
            <a:ln>
              <a:solidFill>
                <a:srgbClr val="52618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직선 연결선 62">
              <a:extLst>
                <a:ext uri="{FF2B5EF4-FFF2-40B4-BE49-F238E27FC236}">
                  <a16:creationId xmlns:a16="http://schemas.microsoft.com/office/drawing/2014/main" id="{0061EC27-54AF-880E-1385-D5B39BE49E49}"/>
                </a:ext>
              </a:extLst>
            </p:cNvPr>
            <p:cNvCxnSpPr>
              <a:cxnSpLocks/>
            </p:cNvCxnSpPr>
            <p:nvPr/>
          </p:nvCxnSpPr>
          <p:spPr>
            <a:xfrm>
              <a:off x="323850" y="638623"/>
              <a:ext cx="2731019" cy="0"/>
            </a:xfrm>
            <a:prstGeom prst="line">
              <a:avLst/>
            </a:prstGeom>
            <a:ln>
              <a:solidFill>
                <a:srgbClr val="1A2954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8C14C045-B6E8-1F6D-33A2-9D66B90D9246}"/>
              </a:ext>
            </a:extLst>
          </p:cNvPr>
          <p:cNvSpPr/>
          <p:nvPr/>
        </p:nvSpPr>
        <p:spPr>
          <a:xfrm>
            <a:off x="301190" y="841103"/>
            <a:ext cx="6231092" cy="6734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PTZ </a:t>
            </a: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카메라를 이용하여 강의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, </a:t>
            </a: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회의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, </a:t>
            </a: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발표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, </a:t>
            </a: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방송 환경에서 피사체를 촬영하고 녹화 및 송출할 수 있도록 구성된 영상촬영 솔루션으로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, </a:t>
            </a: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운용 방식에 따라 수동 제어형과 자동추적형으로 구분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. </a:t>
            </a:r>
            <a:r>
              <a:rPr lang="ko-KR" altLang="ko-KR" sz="900" dirty="0">
                <a:latin typeface="+mn-ea"/>
              </a:rPr>
              <a:t>영상방송실</a:t>
            </a:r>
            <a:r>
              <a:rPr lang="en-US" altLang="ko-KR" sz="900" dirty="0">
                <a:latin typeface="+mn-ea"/>
              </a:rPr>
              <a:t>, </a:t>
            </a:r>
            <a:r>
              <a:rPr lang="ko-KR" altLang="ko-KR" sz="900" dirty="0" err="1">
                <a:latin typeface="+mn-ea"/>
              </a:rPr>
              <a:t>녹화실</a:t>
            </a:r>
            <a:r>
              <a:rPr lang="en-US" altLang="ko-KR" sz="900" dirty="0">
                <a:latin typeface="+mn-ea"/>
              </a:rPr>
              <a:t>, </a:t>
            </a:r>
            <a:r>
              <a:rPr lang="ko-KR" altLang="ko-KR" sz="900" dirty="0">
                <a:latin typeface="+mn-ea"/>
              </a:rPr>
              <a:t>원격 방송용으로 </a:t>
            </a:r>
            <a:r>
              <a:rPr lang="en-US" altLang="ko-KR" sz="900" dirty="0">
                <a:latin typeface="+mn-ea"/>
              </a:rPr>
              <a:t>20</a:t>
            </a:r>
            <a:r>
              <a:rPr lang="ko-KR" altLang="ko-KR" sz="900" dirty="0">
                <a:latin typeface="+mn-ea"/>
              </a:rPr>
              <a:t>배 광학 줌</a:t>
            </a:r>
            <a:r>
              <a:rPr lang="en-US" altLang="ko-KR" sz="900" dirty="0">
                <a:latin typeface="+mn-ea"/>
              </a:rPr>
              <a:t>, </a:t>
            </a:r>
            <a:r>
              <a:rPr lang="ko-KR" altLang="ko-KR" sz="900" dirty="0">
                <a:latin typeface="+mn-ea"/>
              </a:rPr>
              <a:t>고 화질 출력영상의 </a:t>
            </a:r>
            <a:r>
              <a:rPr lang="en-US" altLang="ko-KR" sz="900" dirty="0">
                <a:latin typeface="+mn-ea"/>
              </a:rPr>
              <a:t>PTZ </a:t>
            </a:r>
            <a:r>
              <a:rPr lang="ko-KR" altLang="ko-KR" sz="900" dirty="0">
                <a:latin typeface="+mn-ea"/>
              </a:rPr>
              <a:t>카메라와 컨트롤러</a:t>
            </a:r>
            <a:r>
              <a:rPr lang="en-US" altLang="ko-KR" sz="900" dirty="0">
                <a:latin typeface="+mn-ea"/>
              </a:rPr>
              <a:t>(Joy stick), IR </a:t>
            </a:r>
            <a:r>
              <a:rPr lang="ko-KR" altLang="ko-KR" sz="900" dirty="0" err="1">
                <a:latin typeface="+mn-ea"/>
              </a:rPr>
              <a:t>리모트</a:t>
            </a:r>
            <a:r>
              <a:rPr lang="ko-KR" altLang="ko-KR" sz="900" dirty="0">
                <a:latin typeface="+mn-ea"/>
              </a:rPr>
              <a:t> 컨트롤러 등으로 구성되는 시스템</a:t>
            </a:r>
          </a:p>
          <a:p>
            <a:pPr>
              <a:lnSpc>
                <a:spcPct val="150000"/>
              </a:lnSpc>
            </a:pPr>
            <a:endParaRPr lang="en-US" altLang="ko-KR" sz="800" b="1" dirty="0">
              <a:solidFill>
                <a:prstClr val="black"/>
              </a:solidFill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2F0278DE-6785-D976-8A35-5B89478A5D76}"/>
              </a:ext>
            </a:extLst>
          </p:cNvPr>
          <p:cNvCxnSpPr>
            <a:cxnSpLocks/>
          </p:cNvCxnSpPr>
          <p:nvPr/>
        </p:nvCxnSpPr>
        <p:spPr>
          <a:xfrm>
            <a:off x="254070" y="9662019"/>
            <a:ext cx="6293667" cy="9188"/>
          </a:xfrm>
          <a:prstGeom prst="line">
            <a:avLst/>
          </a:prstGeom>
          <a:ln w="7239">
            <a:solidFill>
              <a:srgbClr val="2B3D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A83B4C0-5551-04AD-9CFE-5CEE59F84679}"/>
              </a:ext>
            </a:extLst>
          </p:cNvPr>
          <p:cNvSpPr txBox="1"/>
          <p:nvPr/>
        </p:nvSpPr>
        <p:spPr>
          <a:xfrm>
            <a:off x="3393176" y="1712725"/>
            <a:ext cx="30307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790224"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I </a:t>
            </a:r>
            <a:r>
              <a:rPr lang="en-US" altLang="ko-KR" sz="1200" b="1" dirty="0">
                <a:solidFill>
                  <a:srgbClr val="FF0000"/>
                </a:solidFill>
              </a:rPr>
              <a:t>Technical Specifications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1E539715-D142-3EFA-33DD-B67549496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4192397"/>
              </p:ext>
            </p:extLst>
          </p:nvPr>
        </p:nvGraphicFramePr>
        <p:xfrm>
          <a:off x="273120" y="1382464"/>
          <a:ext cx="3030725" cy="28117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30">
                  <a:extLst>
                    <a:ext uri="{9D8B030D-6E8A-4147-A177-3AD203B41FA5}">
                      <a16:colId xmlns:a16="http://schemas.microsoft.com/office/drawing/2014/main" val="2823266644"/>
                    </a:ext>
                  </a:extLst>
                </a:gridCol>
                <a:gridCol w="217872">
                  <a:extLst>
                    <a:ext uri="{9D8B030D-6E8A-4147-A177-3AD203B41FA5}">
                      <a16:colId xmlns:a16="http://schemas.microsoft.com/office/drawing/2014/main" val="2478834776"/>
                    </a:ext>
                  </a:extLst>
                </a:gridCol>
                <a:gridCol w="1099350">
                  <a:extLst>
                    <a:ext uri="{9D8B030D-6E8A-4147-A177-3AD203B41FA5}">
                      <a16:colId xmlns:a16="http://schemas.microsoft.com/office/drawing/2014/main" val="1773184050"/>
                    </a:ext>
                  </a:extLst>
                </a:gridCol>
                <a:gridCol w="1469173">
                  <a:extLst>
                    <a:ext uri="{9D8B030D-6E8A-4147-A177-3AD203B41FA5}">
                      <a16:colId xmlns:a16="http://schemas.microsoft.com/office/drawing/2014/main" val="2584910323"/>
                    </a:ext>
                  </a:extLst>
                </a:gridCol>
              </a:tblGrid>
              <a:tr h="493467">
                <a:tc gridSpan="2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defTabSz="790224">
                        <a:defRPr/>
                      </a:pPr>
                      <a:r>
                        <a:rPr lang="en-US" altLang="ko-KR" sz="2000" b="1" dirty="0">
                          <a:solidFill>
                            <a:srgbClr val="393536"/>
                          </a:solidFill>
                        </a:rPr>
                        <a:t>PTZS–20C–P2(PTZ-20)</a:t>
                      </a:r>
                      <a:endParaRPr lang="ko-KR" altLang="ko-KR" sz="2000" b="1" dirty="0">
                        <a:solidFill>
                          <a:srgbClr val="39353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594413"/>
                  </a:ext>
                </a:extLst>
              </a:tr>
              <a:tr h="1690229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8766302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G2B 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맑은 고딕 Semilight" panose="020B0502040204020203" pitchFamily="50" charset="-127"/>
                        </a:rPr>
                        <a:t>23972575</a:t>
                      </a:r>
                      <a:endParaRPr kumimoji="0" lang="ko-KR" alt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456751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latinLnBrk="1"/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</a:t>
                      </a: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조달가격 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맑은 고딕 Semilight" panose="020B0502040204020203" pitchFamily="50" charset="-127"/>
                        </a:rPr>
                        <a:t>6,380,000원</a:t>
                      </a:r>
                      <a:endParaRPr lang="ko-KR" altLang="en-US" sz="1000" b="1" dirty="0">
                        <a:solidFill>
                          <a:srgbClr val="0000CC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233980"/>
                  </a:ext>
                </a:extLst>
              </a:tr>
            </a:tbl>
          </a:graphicData>
        </a:graphic>
      </p:graphicFrame>
      <p:pic>
        <p:nvPicPr>
          <p:cNvPr id="20" name="그림 19">
            <a:extLst>
              <a:ext uri="{FF2B5EF4-FFF2-40B4-BE49-F238E27FC236}">
                <a16:creationId xmlns:a16="http://schemas.microsoft.com/office/drawing/2014/main" id="{AF615486-3EC8-E662-FD8E-D2B2FB7CF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208" y="1460378"/>
            <a:ext cx="378866" cy="230400"/>
          </a:xfrm>
          <a:prstGeom prst="rect">
            <a:avLst/>
          </a:prstGeom>
          <a:noFill/>
        </p:spPr>
      </p:pic>
      <p:graphicFrame>
        <p:nvGraphicFramePr>
          <p:cNvPr id="46" name="표 45">
            <a:extLst>
              <a:ext uri="{FF2B5EF4-FFF2-40B4-BE49-F238E27FC236}">
                <a16:creationId xmlns:a16="http://schemas.microsoft.com/office/drawing/2014/main" id="{7C434F03-172C-C4AB-3C20-5A5FFB6B8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5382490"/>
              </p:ext>
            </p:extLst>
          </p:nvPr>
        </p:nvGraphicFramePr>
        <p:xfrm>
          <a:off x="273642" y="4194212"/>
          <a:ext cx="3067779" cy="31602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7779">
                  <a:extLst>
                    <a:ext uri="{9D8B030D-6E8A-4147-A177-3AD203B41FA5}">
                      <a16:colId xmlns:a16="http://schemas.microsoft.com/office/drawing/2014/main" val="4195348621"/>
                    </a:ext>
                  </a:extLst>
                </a:gridCol>
              </a:tblGrid>
              <a:tr h="21849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I </a:t>
                      </a:r>
                      <a:r>
                        <a:rPr lang="en-US" altLang="ko-KR" sz="1200" b="1" dirty="0">
                          <a:solidFill>
                            <a:srgbClr val="FF0000"/>
                          </a:solidFill>
                          <a:latin typeface="+mn-lt"/>
                          <a:ea typeface="+mn-ea"/>
                        </a:rPr>
                        <a:t>Choice Point</a:t>
                      </a:r>
                      <a:endParaRPr kumimoji="0" lang="ko-KR" alt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0497582"/>
                  </a:ext>
                </a:extLst>
              </a:tr>
              <a:tr h="1873270"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300"/>
                        </a:lnSpc>
                      </a:pPr>
                      <a:r>
                        <a:rPr lang="en-US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◎ </a:t>
                      </a:r>
                      <a:r>
                        <a:rPr lang="en-US" altLang="ko-KR" sz="9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카메라</a:t>
                      </a:r>
                      <a:endParaRPr lang="en-US" altLang="ko-KR" sz="9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고화질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2.38Mega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픽셀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1/2.8” Exmor CMOS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SDI, HDMI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동시 출력기능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1920*1080/60p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의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Full HD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영상 출력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광학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20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배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(f=4.7mm~ 94mm),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디지털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배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최대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255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개의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프리셋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지정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VISCA, PELCO-D, PELCO-P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프로토콜 지원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RS-485, RS-232C, IP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제어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(VISCA)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의 인터페이스 지원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IR Remote Controller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제공</a:t>
                      </a:r>
                    </a:p>
                    <a:p>
                      <a:pPr fontAlgn="base" latinLnBrk="1">
                        <a:lnSpc>
                          <a:spcPts val="1300"/>
                        </a:lnSpc>
                      </a:pPr>
                      <a:endParaRPr lang="en-US" altLang="ko-KR" sz="9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 latinLnBrk="1">
                        <a:lnSpc>
                          <a:spcPts val="1300"/>
                        </a:lnSpc>
                      </a:pPr>
                      <a:r>
                        <a:rPr lang="ko-KR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◎</a:t>
                      </a:r>
                      <a:r>
                        <a:rPr lang="en-US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PTZ</a:t>
                      </a:r>
                      <a:r>
                        <a:rPr lang="ko-KR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컨트롤러</a:t>
                      </a:r>
                      <a:endParaRPr lang="ko-KR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1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한번에 최대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대의 카메라를 각 프로토콜로 제어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pPr marL="171450" indent="-171450" fontAlgn="base" latinLnBrk="1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VISCA, CISCO, POLYCOM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프로토콜지원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프리셋위치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저장지원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1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조이스틱을 통해서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VISCA, CISCO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프로토콜의 주소를 자동으로 지정가능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1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1*RS232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，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1*RS485/422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제어단자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546215"/>
                  </a:ext>
                </a:extLst>
              </a:tr>
            </a:tbl>
          </a:graphicData>
        </a:graphic>
      </p:graphicFrame>
      <p:pic>
        <p:nvPicPr>
          <p:cNvPr id="4" name="그림 3">
            <a:extLst>
              <a:ext uri="{FF2B5EF4-FFF2-40B4-BE49-F238E27FC236}">
                <a16:creationId xmlns:a16="http://schemas.microsoft.com/office/drawing/2014/main" id="{E8239B9F-0E78-77B1-EBB1-63B0CAFD22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80" y="1730212"/>
            <a:ext cx="1841850" cy="1800000"/>
          </a:xfrm>
          <a:prstGeom prst="rect">
            <a:avLst/>
          </a:prstGeom>
          <a:noFill/>
        </p:spPr>
      </p:pic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25919999-3E18-8F40-F478-7438B850FF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7475750"/>
              </p:ext>
            </p:extLst>
          </p:nvPr>
        </p:nvGraphicFramePr>
        <p:xfrm>
          <a:off x="3312174" y="1989724"/>
          <a:ext cx="3168000" cy="3598800"/>
        </p:xfrm>
        <a:graphic>
          <a:graphicData uri="http://schemas.openxmlformats.org/drawingml/2006/table">
            <a:tbl>
              <a:tblPr/>
              <a:tblGrid>
                <a:gridCol w="1080000">
                  <a:extLst>
                    <a:ext uri="{9D8B030D-6E8A-4147-A177-3AD203B41FA5}">
                      <a16:colId xmlns:a16="http://schemas.microsoft.com/office/drawing/2014/main" val="3549347216"/>
                    </a:ext>
                  </a:extLst>
                </a:gridCol>
                <a:gridCol w="2088000">
                  <a:extLst>
                    <a:ext uri="{9D8B030D-6E8A-4147-A177-3AD203B41FA5}">
                      <a16:colId xmlns:a16="http://schemas.microsoft.com/office/drawing/2014/main" val="1791102580"/>
                    </a:ext>
                  </a:extLst>
                </a:gridCol>
              </a:tblGrid>
              <a:tr h="144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Spec</a:t>
                      </a:r>
                      <a:r>
                        <a:rPr lang="en-US" altLang="ko-KR" sz="700" b="1" kern="0" spc="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 Item(</a:t>
                      </a:r>
                      <a:r>
                        <a:rPr lang="ko-KR" altLang="en-US" sz="700" b="1" kern="0" spc="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카메라</a:t>
                      </a:r>
                      <a:r>
                        <a:rPr lang="en-US" altLang="ko-KR" sz="700" b="1" kern="0" spc="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endParaRPr lang="en-US" altLang="ko-KR" sz="700" b="1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Details</a:t>
                      </a:r>
                      <a:endParaRPr lang="en-US" sz="1100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1203006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이미지센서</a:t>
                      </a:r>
                      <a:endParaRPr lang="ko-KR" altLang="en-US" sz="11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altLang="ko-KR" sz="700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1/2.8” Exmor CMOS, </a:t>
                      </a:r>
                      <a:r>
                        <a:rPr lang="ko-KR" altLang="en-US" sz="700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약 </a:t>
                      </a:r>
                      <a:r>
                        <a:rPr lang="en-US" altLang="ko-KR" sz="700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2.38 </a:t>
                      </a:r>
                      <a:r>
                        <a:rPr lang="ko-KR" altLang="en-US" sz="700" kern="100" spc="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메가픽셀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0807576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광학줌</a:t>
                      </a:r>
                      <a:endParaRPr lang="ko-KR" altLang="en-US" sz="10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20X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2477512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디지털줌</a:t>
                      </a:r>
                      <a:endParaRPr lang="ko-KR" altLang="en-US" sz="11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12X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23515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조리개</a:t>
                      </a:r>
                      <a:endParaRPr lang="ko-KR" altLang="en-US" sz="10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F 1.6~3.5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571580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수평화각</a:t>
                      </a:r>
                      <a:endParaRPr lang="ko-KR" altLang="en-US" sz="1100" b="1" kern="0" spc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55.4°~2.9°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9044654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화이트밸런스</a:t>
                      </a:r>
                      <a:endParaRPr lang="ko-KR" altLang="en-US" sz="10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Auto / Manual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933158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S/N</a:t>
                      </a:r>
                      <a:endParaRPr lang="en-US" sz="10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-1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≥50dB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5006140"/>
                  </a:ext>
                </a:extLst>
              </a:tr>
              <a:tr h="126000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PTZ</a:t>
                      </a:r>
                      <a:endParaRPr lang="en-US" sz="1100" b="1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1426385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팬</a:t>
                      </a:r>
                      <a:r>
                        <a:rPr lang="en-US" altLang="ko-KR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(</a:t>
                      </a:r>
                      <a:r>
                        <a:rPr lang="ko-KR" altLang="en-US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수평</a:t>
                      </a:r>
                      <a:r>
                        <a:rPr lang="en-US" altLang="ko-KR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r>
                        <a:rPr lang="ko-KR" altLang="en-US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각도</a:t>
                      </a:r>
                      <a:endParaRPr lang="ko-KR" altLang="en-US" sz="1100" b="1" kern="0" spc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-170° ~ +170°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5608733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틸트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(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수직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각도</a:t>
                      </a:r>
                      <a:endParaRPr lang="ko-KR" altLang="en-US" sz="11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-30° ~ +90°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4646753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팬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(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수평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속도</a:t>
                      </a:r>
                      <a:endParaRPr lang="ko-KR" altLang="en-US" sz="11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0.1° ~ 100°/s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9951882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틸트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(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수직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속도</a:t>
                      </a:r>
                      <a:endParaRPr lang="ko-KR" altLang="en-US" sz="11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0.1° ~ 60°/s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0159522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프리셋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 개수</a:t>
                      </a:r>
                      <a:endParaRPr lang="ko-KR" altLang="en-US" sz="11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255</a:t>
                      </a: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개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4034723"/>
                  </a:ext>
                </a:extLst>
              </a:tr>
              <a:tr h="126000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비디오출력</a:t>
                      </a:r>
                      <a:endParaRPr lang="ko-KR" altLang="en-US" sz="1100" b="1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8392698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비디오 포맷</a:t>
                      </a:r>
                      <a:endParaRPr lang="ko-KR" altLang="en-US" sz="1100" b="1" kern="0" spc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nn-NO" sz="700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1080p/60, 1080p/59.94, 1080p/50, 1080i/60, 1080i/59.94, 1080i/50, 1080p/30, 1080p/25, 720p/60, 720p/50</a:t>
                      </a:r>
                      <a:endParaRPr lang="nn-NO" sz="10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6531467"/>
                  </a:ext>
                </a:extLst>
              </a:tr>
              <a:tr h="126000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인터페이스</a:t>
                      </a:r>
                      <a:endParaRPr lang="ko-KR" altLang="en-US" sz="1100" b="1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795838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제어</a:t>
                      </a:r>
                      <a:endParaRPr lang="ko-KR" altLang="en-US" sz="1100" b="1" kern="0" spc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2 RS-232 In/Out, 1 RS-485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282108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HDMI</a:t>
                      </a:r>
                      <a:endParaRPr lang="en-US" sz="11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 HDMI 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1511050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SDI</a:t>
                      </a:r>
                      <a:endParaRPr lang="en-US" sz="11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 SDI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586736"/>
                  </a:ext>
                </a:extLst>
              </a:tr>
              <a:tr h="126000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일반</a:t>
                      </a:r>
                      <a:endParaRPr lang="ko-KR" altLang="en-US" sz="1100" b="1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1724090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Protocol</a:t>
                      </a:r>
                      <a:endParaRPr lang="en-US" sz="11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VISCA, PELCO-P. PELCO-D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7182882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Operating Temperature</a:t>
                      </a:r>
                      <a:endParaRPr lang="en-US" sz="11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0~40°C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2757350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Power Requirements</a:t>
                      </a:r>
                      <a:endParaRPr lang="en-US" sz="11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DC12V, POE</a:t>
                      </a: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지원</a:t>
                      </a:r>
                      <a:endParaRPr lang="en-US" altLang="ko-KR" sz="11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469596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Power Consumption</a:t>
                      </a:r>
                      <a:endParaRPr lang="en-US" sz="11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18W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498364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Product Weight</a:t>
                      </a:r>
                      <a:endParaRPr lang="en-US" sz="11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1.5Kg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1069176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Dimension</a:t>
                      </a:r>
                      <a:endParaRPr lang="en-US" sz="11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156 x 190 x 176 mm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8149229"/>
                  </a:ext>
                </a:extLst>
              </a:tr>
            </a:tbl>
          </a:graphicData>
        </a:graphic>
      </p:graphicFrame>
      <p:graphicFrame>
        <p:nvGraphicFramePr>
          <p:cNvPr id="10" name="표 9">
            <a:extLst>
              <a:ext uri="{FF2B5EF4-FFF2-40B4-BE49-F238E27FC236}">
                <a16:creationId xmlns:a16="http://schemas.microsoft.com/office/drawing/2014/main" id="{8D5DA52A-427F-42D2-76F7-1939D928C9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4505753"/>
              </p:ext>
            </p:extLst>
          </p:nvPr>
        </p:nvGraphicFramePr>
        <p:xfrm>
          <a:off x="3312173" y="5640236"/>
          <a:ext cx="3168000" cy="2115200"/>
        </p:xfrm>
        <a:graphic>
          <a:graphicData uri="http://schemas.openxmlformats.org/drawingml/2006/table">
            <a:tbl>
              <a:tblPr/>
              <a:tblGrid>
                <a:gridCol w="1080000">
                  <a:extLst>
                    <a:ext uri="{9D8B030D-6E8A-4147-A177-3AD203B41FA5}">
                      <a16:colId xmlns:a16="http://schemas.microsoft.com/office/drawing/2014/main" val="3757597674"/>
                    </a:ext>
                  </a:extLst>
                </a:gridCol>
                <a:gridCol w="2088000">
                  <a:extLst>
                    <a:ext uri="{9D8B030D-6E8A-4147-A177-3AD203B41FA5}">
                      <a16:colId xmlns:a16="http://schemas.microsoft.com/office/drawing/2014/main" val="1757733453"/>
                    </a:ext>
                  </a:extLst>
                </a:gridCol>
              </a:tblGrid>
              <a:tr h="144000"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ts val="8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Spec</a:t>
                      </a:r>
                      <a:r>
                        <a:rPr lang="en-US" altLang="ko-KR" sz="700" b="1" kern="0" spc="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 Item</a:t>
                      </a:r>
                      <a:r>
                        <a:rPr 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 (</a:t>
                      </a:r>
                      <a:r>
                        <a:rPr lang="ko-KR" alt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컨트롤러</a:t>
                      </a:r>
                      <a:r>
                        <a:rPr lang="en-US" altLang="ko-KR" sz="7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endParaRPr lang="ko-KR" altLang="en-US" sz="700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Details</a:t>
                      </a:r>
                      <a:endParaRPr lang="en-US" sz="700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8837024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Protocol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VISCA, PELCOP/D, Polycom, Cisco, Canon, </a:t>
                      </a:r>
                      <a:r>
                        <a:rPr lang="en-US" sz="700" kern="0" spc="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Panisonic</a:t>
                      </a:r>
                      <a:endParaRPr lang="en-US" sz="7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663509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Baud Rate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1200、2400、4800、9600、19200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3044630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Joystick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Three-Dimension+button</a:t>
                      </a: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, light coding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637458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LCD display screen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English character version, blue backlight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9357094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카메라 제어 설정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64</a:t>
                      </a:r>
                      <a:endParaRPr lang="en-US" sz="7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4407158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Interface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1*RS485 interface, 2000 meters distance for camera controlling </a:t>
                      </a:r>
                    </a:p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1*RS232 interface, Support communication dispatcher serial port expansion(max. 64) for camera </a:t>
                      </a:r>
                    </a:p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controlling 1*RJ45(RS485/RS232) for Video communication matrix 1*USB connect to PC host for system controlling.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2664860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Operating Temperature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0~40°C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223424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Power Requirements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DC12V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4416376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Power Consumption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2.7W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5408291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Product Weight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1.47Kg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6028744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Dimension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358 * 154 * 150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94909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6624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</TotalTime>
  <Words>472</Words>
  <Application>Microsoft Office PowerPoint</Application>
  <PresentationFormat>A4 용지(210x297mm)</PresentationFormat>
  <Paragraphs>99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나눔고딕</vt:lpstr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이혜진</dc:creator>
  <cp:lastModifiedBy>이혜진</cp:lastModifiedBy>
  <cp:revision>120</cp:revision>
  <cp:lastPrinted>2026-05-06T02:47:12Z</cp:lastPrinted>
  <dcterms:created xsi:type="dcterms:W3CDTF">2026-04-16T00:46:52Z</dcterms:created>
  <dcterms:modified xsi:type="dcterms:W3CDTF">2026-07-23T08:26:03Z</dcterms:modified>
  <cp:version/>
</cp:coreProperties>
</file>