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6" r:id="rId1"/>
  </p:sldMasterIdLst>
  <p:notesMasterIdLst>
    <p:notesMasterId r:id="rId3"/>
  </p:notesMasterIdLst>
  <p:sldIdLst>
    <p:sldId id="257" r:id="rId2"/>
  </p:sldIdLst>
  <p:sldSz cx="6858000" cy="9906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5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TxStyle/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TxStyle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3258" y="72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4127680-7F81-4D8F-9582-C62C210A6852}" type="datetime1">
              <a:rPr lang="ko-KR" altLang="en-US"/>
              <a:pPr lvl="0">
                <a:defRPr/>
              </a:pPr>
              <a:t>2026-07-23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216150" y="1233488"/>
            <a:ext cx="23034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100" y="4748213"/>
            <a:ext cx="5389563" cy="3884612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</a:p>
          <a:p>
            <a:pPr lvl="1">
              <a:defRPr/>
            </a:pPr>
            <a:r>
              <a:rPr lang="ko-KR" altLang="en-US"/>
              <a:t>두 번째 수준</a:t>
            </a:r>
          </a:p>
          <a:p>
            <a:pPr lvl="2">
              <a:defRPr/>
            </a:pPr>
            <a:r>
              <a:rPr lang="ko-KR" altLang="en-US"/>
              <a:t>세 번째 수준</a:t>
            </a:r>
          </a:p>
          <a:p>
            <a:pPr lvl="3">
              <a:defRPr/>
            </a:pPr>
            <a:r>
              <a:rPr lang="ko-KR" altLang="en-US"/>
              <a:t>네 번째 수준</a:t>
            </a:r>
          </a:p>
          <a:p>
            <a:pPr lvl="4">
              <a:defRPr/>
            </a:pPr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077CAF73-58C4-46E1-B0BE-60188ABDBC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65051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077CAF73-58C4-46E1-B0BE-60188ABDBCBD}" type="slidenum">
              <a:rPr lang="en-US" altLang="en-US"/>
              <a:pPr lvl="0"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116725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36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6736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7567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603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1815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897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0258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4946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3596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947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3C366-7615-4C86-A0EE-7E8F389AC9B7}" type="datetimeFigureOut">
              <a:rPr lang="ko-KR" altLang="en-US" smtClean="0"/>
              <a:t>2026-07-23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0C648-1B0A-45E5-9CD9-E95F013E93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08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1A9DF-05F7-FB39-2CD6-5CB7D7710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그룹 57">
            <a:extLst>
              <a:ext uri="{FF2B5EF4-FFF2-40B4-BE49-F238E27FC236}">
                <a16:creationId xmlns:a16="http://schemas.microsoft.com/office/drawing/2014/main" id="{5FEE8846-2FBA-6AFB-3135-3EB0ECE2BD55}"/>
              </a:ext>
            </a:extLst>
          </p:cNvPr>
          <p:cNvGrpSpPr/>
          <p:nvPr/>
        </p:nvGrpSpPr>
        <p:grpSpPr>
          <a:xfrm>
            <a:off x="285569" y="402805"/>
            <a:ext cx="2360210" cy="260664"/>
            <a:chOff x="0" y="753326"/>
            <a:chExt cx="2477674" cy="273637"/>
          </a:xfrm>
        </p:grpSpPr>
        <p:sp>
          <p:nvSpPr>
            <p:cNvPr id="59" name="직사각형 58">
              <a:extLst>
                <a:ext uri="{FF2B5EF4-FFF2-40B4-BE49-F238E27FC236}">
                  <a16:creationId xmlns:a16="http://schemas.microsoft.com/office/drawing/2014/main" id="{793CDE3F-D0E4-C060-F00A-E0F687DB93E3}"/>
                </a:ext>
              </a:extLst>
            </p:cNvPr>
            <p:cNvSpPr/>
            <p:nvPr/>
          </p:nvSpPr>
          <p:spPr>
            <a:xfrm>
              <a:off x="0" y="753326"/>
              <a:ext cx="2225040" cy="234236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>
                <a:defRPr/>
              </a:pPr>
              <a:r>
                <a:rPr lang="en-US" altLang="ko-KR" sz="1600" dirty="0">
                  <a:solidFill>
                    <a:prstClr val="white"/>
                  </a:solidFill>
                </a:rPr>
                <a:t>Broadcasting</a:t>
              </a:r>
              <a:endParaRPr kumimoji="0" lang="ko-KR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0" name="이등변 삼각형 59">
              <a:extLst>
                <a:ext uri="{FF2B5EF4-FFF2-40B4-BE49-F238E27FC236}">
                  <a16:creationId xmlns:a16="http://schemas.microsoft.com/office/drawing/2014/main" id="{76012E51-E9A3-E596-9D07-C005CF31605B}"/>
                </a:ext>
              </a:extLst>
            </p:cNvPr>
            <p:cNvSpPr/>
            <p:nvPr/>
          </p:nvSpPr>
          <p:spPr>
            <a:xfrm>
              <a:off x="1988694" y="867197"/>
              <a:ext cx="488980" cy="159766"/>
            </a:xfrm>
            <a:prstGeom prst="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18854B88-F495-2A96-B257-6E9EFCE7BFC0}"/>
              </a:ext>
            </a:extLst>
          </p:cNvPr>
          <p:cNvGrpSpPr/>
          <p:nvPr/>
        </p:nvGrpSpPr>
        <p:grpSpPr>
          <a:xfrm>
            <a:off x="263336" y="672074"/>
            <a:ext cx="6283513" cy="69263"/>
            <a:chOff x="323850" y="638623"/>
            <a:chExt cx="6122286" cy="11600"/>
          </a:xfrm>
        </p:grpSpPr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29DF116D-ACAD-3A55-B7B0-B5D3BC75C449}"/>
                </a:ext>
              </a:extLst>
            </p:cNvPr>
            <p:cNvCxnSpPr>
              <a:cxnSpLocks/>
            </p:cNvCxnSpPr>
            <p:nvPr/>
          </p:nvCxnSpPr>
          <p:spPr>
            <a:xfrm>
              <a:off x="3050426" y="650223"/>
              <a:ext cx="3395710" cy="0"/>
            </a:xfrm>
            <a:prstGeom prst="line">
              <a:avLst/>
            </a:prstGeom>
            <a:ln>
              <a:solidFill>
                <a:srgbClr val="52618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직선 연결선 62">
              <a:extLst>
                <a:ext uri="{FF2B5EF4-FFF2-40B4-BE49-F238E27FC236}">
                  <a16:creationId xmlns:a16="http://schemas.microsoft.com/office/drawing/2014/main" id="{0061EC27-54AF-880E-1385-D5B39BE49E49}"/>
                </a:ext>
              </a:extLst>
            </p:cNvPr>
            <p:cNvCxnSpPr>
              <a:cxnSpLocks/>
            </p:cNvCxnSpPr>
            <p:nvPr/>
          </p:nvCxnSpPr>
          <p:spPr>
            <a:xfrm>
              <a:off x="323850" y="638623"/>
              <a:ext cx="2731019" cy="0"/>
            </a:xfrm>
            <a:prstGeom prst="line">
              <a:avLst/>
            </a:prstGeom>
            <a:ln>
              <a:solidFill>
                <a:srgbClr val="1A2954"/>
              </a:solidFill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8C14C045-B6E8-1F6D-33A2-9D66B90D9246}"/>
              </a:ext>
            </a:extLst>
          </p:cNvPr>
          <p:cNvSpPr/>
          <p:nvPr/>
        </p:nvSpPr>
        <p:spPr>
          <a:xfrm>
            <a:off x="301190" y="841103"/>
            <a:ext cx="6231092" cy="365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100"/>
              </a:lnSpc>
            </a:pPr>
            <a:r>
              <a:rPr lang="en-US" altLang="ko-KR" sz="800" dirty="0">
                <a:solidFill>
                  <a:prstClr val="black"/>
                </a:solidFill>
              </a:rPr>
              <a:t>PTZ </a:t>
            </a:r>
            <a:r>
              <a:rPr lang="ko-KR" altLang="en-US" sz="800" dirty="0">
                <a:solidFill>
                  <a:prstClr val="black"/>
                </a:solidFill>
              </a:rPr>
              <a:t>카메라를 이용하여 강의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ko-KR" altLang="en-US" sz="800" dirty="0">
                <a:solidFill>
                  <a:prstClr val="black"/>
                </a:solidFill>
              </a:rPr>
              <a:t>회의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ko-KR" altLang="en-US" sz="800" dirty="0">
                <a:solidFill>
                  <a:prstClr val="black"/>
                </a:solidFill>
              </a:rPr>
              <a:t>발표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ko-KR" altLang="en-US" sz="800" dirty="0">
                <a:solidFill>
                  <a:prstClr val="black"/>
                </a:solidFill>
              </a:rPr>
              <a:t>방송 환경에서 피사체를 촬영하고 녹화 및 송출할 수 있도록 구성된 영상촬영 솔루션으로</a:t>
            </a:r>
            <a:r>
              <a:rPr lang="en-US" altLang="ko-KR" sz="800" dirty="0">
                <a:solidFill>
                  <a:prstClr val="black"/>
                </a:solidFill>
              </a:rPr>
              <a:t>, </a:t>
            </a:r>
            <a:r>
              <a:rPr lang="ko-KR" altLang="en-US" sz="800" dirty="0">
                <a:solidFill>
                  <a:prstClr val="black"/>
                </a:solidFill>
              </a:rPr>
              <a:t>운용 방식에 따라 수동 제어형과 자동추적형으로 구분</a:t>
            </a:r>
            <a:r>
              <a:rPr lang="en-US" altLang="ko-KR" sz="800" dirty="0">
                <a:solidFill>
                  <a:prstClr val="black"/>
                </a:solidFill>
              </a:rPr>
              <a:t>.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2F0278DE-6785-D976-8A35-5B89478A5D76}"/>
              </a:ext>
            </a:extLst>
          </p:cNvPr>
          <p:cNvCxnSpPr>
            <a:cxnSpLocks/>
          </p:cNvCxnSpPr>
          <p:nvPr/>
        </p:nvCxnSpPr>
        <p:spPr>
          <a:xfrm>
            <a:off x="254070" y="9662019"/>
            <a:ext cx="6293667" cy="9188"/>
          </a:xfrm>
          <a:prstGeom prst="line">
            <a:avLst/>
          </a:prstGeom>
          <a:ln w="7239">
            <a:solidFill>
              <a:srgbClr val="2B3D6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83B4C0-5551-04AD-9CFE-5CEE59F84679}"/>
              </a:ext>
            </a:extLst>
          </p:cNvPr>
          <p:cNvSpPr txBox="1"/>
          <p:nvPr/>
        </p:nvSpPr>
        <p:spPr>
          <a:xfrm>
            <a:off x="677499" y="4914900"/>
            <a:ext cx="30307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790224">
              <a:defRPr/>
            </a:pPr>
            <a:r>
              <a:rPr kumimoji="0" lang="en-US" altLang="ko-KR" sz="1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I </a:t>
            </a:r>
            <a:r>
              <a:rPr lang="en-US" altLang="ko-KR" sz="1200" b="1" dirty="0">
                <a:solidFill>
                  <a:srgbClr val="FF0000"/>
                </a:solidFill>
              </a:rPr>
              <a:t>Technical Specifications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맑은 고딕" panose="020B0503020000020004" pitchFamily="50" charset="-127"/>
            </a:endParaRPr>
          </a:p>
        </p:txBody>
      </p:sp>
      <p:graphicFrame>
        <p:nvGraphicFramePr>
          <p:cNvPr id="16" name="표 15">
            <a:extLst>
              <a:ext uri="{FF2B5EF4-FFF2-40B4-BE49-F238E27FC236}">
                <a16:creationId xmlns:a16="http://schemas.microsoft.com/office/drawing/2014/main" id="{1E539715-D142-3EFA-33DD-B67549496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08273"/>
              </p:ext>
            </p:extLst>
          </p:nvPr>
        </p:nvGraphicFramePr>
        <p:xfrm>
          <a:off x="325718" y="1393114"/>
          <a:ext cx="2806101" cy="24851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21">
                  <a:extLst>
                    <a:ext uri="{9D8B030D-6E8A-4147-A177-3AD203B41FA5}">
                      <a16:colId xmlns:a16="http://schemas.microsoft.com/office/drawing/2014/main" val="2823266644"/>
                    </a:ext>
                  </a:extLst>
                </a:gridCol>
                <a:gridCol w="201724">
                  <a:extLst>
                    <a:ext uri="{9D8B030D-6E8A-4147-A177-3AD203B41FA5}">
                      <a16:colId xmlns:a16="http://schemas.microsoft.com/office/drawing/2014/main" val="2478834776"/>
                    </a:ext>
                  </a:extLst>
                </a:gridCol>
                <a:gridCol w="1017871">
                  <a:extLst>
                    <a:ext uri="{9D8B030D-6E8A-4147-A177-3AD203B41FA5}">
                      <a16:colId xmlns:a16="http://schemas.microsoft.com/office/drawing/2014/main" val="1773184050"/>
                    </a:ext>
                  </a:extLst>
                </a:gridCol>
                <a:gridCol w="1360285">
                  <a:extLst>
                    <a:ext uri="{9D8B030D-6E8A-4147-A177-3AD203B41FA5}">
                      <a16:colId xmlns:a16="http://schemas.microsoft.com/office/drawing/2014/main" val="2584910323"/>
                    </a:ext>
                  </a:extLst>
                </a:gridCol>
              </a:tblGrid>
              <a:tr h="493467">
                <a:tc grid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defTabSz="790224">
                        <a:defRPr/>
                      </a:pPr>
                      <a:r>
                        <a:rPr lang="en-US" altLang="ko-KR" sz="2000" b="1" dirty="0">
                          <a:solidFill>
                            <a:srgbClr val="393536"/>
                          </a:solidFill>
                        </a:rPr>
                        <a:t>PTZS–30–P2(PTZ-30)</a:t>
                      </a:r>
                      <a:endParaRPr lang="ko-KR" altLang="ko-KR" sz="2000" b="1" dirty="0">
                        <a:solidFill>
                          <a:srgbClr val="393536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7594413"/>
                  </a:ext>
                </a:extLst>
              </a:tr>
              <a:tr h="1363677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48766302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G2B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25125760</a:t>
                      </a:r>
                      <a:endParaRPr kumimoji="0" lang="ko-KR" altLang="en-US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7456751"/>
                  </a:ext>
                </a:extLst>
              </a:tr>
              <a:tr h="314026">
                <a:tc gridSpan="4">
                  <a:txBody>
                    <a:bodyPr/>
                    <a:lstStyle/>
                    <a:p>
                      <a:pPr latinLnBrk="1"/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        I </a:t>
                      </a:r>
                      <a:r>
                        <a:rPr kumimoji="0" lang="ko-KR" altLang="en-US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조달가격 </a:t>
                      </a:r>
                      <a:r>
                        <a:rPr kumimoji="0" lang="en-US" altLang="ko-KR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+mn-ea"/>
                          <a:cs typeface="맑은 고딕 Semilight" panose="020B0502040204020203" pitchFamily="50" charset="-127"/>
                        </a:rPr>
                        <a:t>4,840,000원</a:t>
                      </a:r>
                      <a:endParaRPr lang="ko-KR" altLang="en-US" sz="1000" b="1" dirty="0">
                        <a:solidFill>
                          <a:srgbClr val="0000CC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233980"/>
                  </a:ext>
                </a:extLst>
              </a:tr>
            </a:tbl>
          </a:graphicData>
        </a:graphic>
      </p:graphicFrame>
      <p:pic>
        <p:nvPicPr>
          <p:cNvPr id="20" name="그림 19">
            <a:extLst>
              <a:ext uri="{FF2B5EF4-FFF2-40B4-BE49-F238E27FC236}">
                <a16:creationId xmlns:a16="http://schemas.microsoft.com/office/drawing/2014/main" id="{AF615486-3EC8-E662-FD8E-D2B2FB7C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33" y="1460378"/>
            <a:ext cx="378866" cy="230400"/>
          </a:xfrm>
          <a:prstGeom prst="rect">
            <a:avLst/>
          </a:prstGeom>
          <a:noFill/>
        </p:spPr>
      </p:pic>
      <p:graphicFrame>
        <p:nvGraphicFramePr>
          <p:cNvPr id="46" name="표 45">
            <a:extLst>
              <a:ext uri="{FF2B5EF4-FFF2-40B4-BE49-F238E27FC236}">
                <a16:creationId xmlns:a16="http://schemas.microsoft.com/office/drawing/2014/main" id="{7C434F03-172C-C4AB-3C20-5A5FFB6B8F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069639"/>
              </p:ext>
            </p:extLst>
          </p:nvPr>
        </p:nvGraphicFramePr>
        <p:xfrm>
          <a:off x="3199971" y="1710373"/>
          <a:ext cx="3067779" cy="3160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7779">
                  <a:extLst>
                    <a:ext uri="{9D8B030D-6E8A-4147-A177-3AD203B41FA5}">
                      <a16:colId xmlns:a16="http://schemas.microsoft.com/office/drawing/2014/main" val="41953486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</a:rPr>
                        <a:t>I </a:t>
                      </a:r>
                      <a:r>
                        <a:rPr lang="en-US" altLang="ko-KR" sz="1200" b="1" dirty="0">
                          <a:solidFill>
                            <a:srgbClr val="FF0000"/>
                          </a:solidFill>
                          <a:latin typeface="+mn-lt"/>
                          <a:ea typeface="+mn-ea"/>
                        </a:rPr>
                        <a:t>Choice Point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497582"/>
                  </a:ext>
                </a:extLst>
              </a:tr>
              <a:tr h="1873270">
                <a:tc>
                  <a:txBody>
                    <a:bodyPr/>
                    <a:lstStyle/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en-US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고화질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2.38Mega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픽셀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1/2.8” Exmor CMOS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SDI, HDMI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동시 출력기능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1920*1080/60p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Full HD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영상 출력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광학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30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(f=4.7mm~ 94mm),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디지털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12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최대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255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개의 </a:t>
                      </a:r>
                      <a:r>
                        <a:rPr lang="ko-KR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프리셋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지정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VISCA, PELCO-D, PELCO-P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프로토콜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RS-485, RS-232C, IP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제어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(VISCA)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의 인터페이스 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0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IR Remote Controller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제공</a:t>
                      </a: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★ 구성품 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카메라의 상세규격은 </a:t>
                      </a:r>
                      <a:r>
                        <a:rPr lang="en-US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PTZ-30</a:t>
                      </a:r>
                      <a:r>
                        <a:rPr lang="ko-KR" altLang="ko-KR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의 제품사양서</a:t>
                      </a:r>
                      <a:r>
                        <a:rPr lang="ko-KR" altLang="en-US" sz="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를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0">
                        <a:lnSpc>
                          <a:spcPts val="1300"/>
                        </a:lnSpc>
                      </a:pP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r>
                        <a:rPr lang="ko-KR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참조하여 주십시오</a:t>
                      </a:r>
                      <a:r>
                        <a:rPr lang="en-US" altLang="ko-KR" sz="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lang="ko-KR" altLang="ko-KR" sz="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>
                        <a:lnSpc>
                          <a:spcPts val="1300"/>
                        </a:lnSpc>
                      </a:pPr>
                      <a:r>
                        <a:rPr lang="ko-KR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◎ </a:t>
                      </a:r>
                      <a:r>
                        <a:rPr lang="ko-KR" altLang="ko-KR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신호컨버터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USB2.0 to RS485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컨버터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 전원 변환방식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전송속도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300bps~3Mbps, </a:t>
                      </a:r>
                      <a:r>
                        <a:rPr lang="en-US" altLang="ko-KR" sz="9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Windoes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10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지원</a:t>
                      </a:r>
                      <a:endParaRPr lang="en-US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 fontAlgn="base" latinLnBrk="1">
                        <a:lnSpc>
                          <a:spcPts val="1300"/>
                        </a:lnSpc>
                        <a:buClr>
                          <a:schemeClr val="accent1"/>
                        </a:buClr>
                        <a:buFont typeface="나눔고딕" panose="020D0604000000000000" pitchFamily="50" charset="-127"/>
                        <a:buChar char="■"/>
                      </a:pP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MIC </a:t>
                      </a:r>
                      <a:r>
                        <a:rPr lang="ko-KR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인증번호 </a:t>
                      </a:r>
                      <a:r>
                        <a:rPr lang="en-US" altLang="ko-KR" sz="9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LUS-LS-RS485 </a:t>
                      </a:r>
                      <a:endParaRPr lang="ko-KR" altLang="ko-KR" sz="9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546215"/>
                  </a:ext>
                </a:extLst>
              </a:tr>
            </a:tbl>
          </a:graphicData>
        </a:graphic>
      </p:graphicFrame>
      <p:pic>
        <p:nvPicPr>
          <p:cNvPr id="8" name="그림 7">
            <a:extLst>
              <a:ext uri="{FF2B5EF4-FFF2-40B4-BE49-F238E27FC236}">
                <a16:creationId xmlns:a16="http://schemas.microsoft.com/office/drawing/2014/main" id="{AF7F249A-4520-6BB0-59BE-3A3B8AA959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386" y="1810613"/>
            <a:ext cx="1676773" cy="1440000"/>
          </a:xfrm>
          <a:prstGeom prst="rect">
            <a:avLst/>
          </a:prstGeom>
          <a:noFill/>
        </p:spPr>
      </p:pic>
      <p:graphicFrame>
        <p:nvGraphicFramePr>
          <p:cNvPr id="15" name="표 14">
            <a:extLst>
              <a:ext uri="{FF2B5EF4-FFF2-40B4-BE49-F238E27FC236}">
                <a16:creationId xmlns:a16="http://schemas.microsoft.com/office/drawing/2014/main" id="{D4054BF9-93C1-DCAD-5CE7-904F3D9725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291200"/>
              </p:ext>
            </p:extLst>
          </p:nvPr>
        </p:nvGraphicFramePr>
        <p:xfrm>
          <a:off x="674727" y="8863816"/>
          <a:ext cx="5508546" cy="281160"/>
        </p:xfrm>
        <a:graphic>
          <a:graphicData uri="http://schemas.openxmlformats.org/drawingml/2006/table">
            <a:tbl>
              <a:tblPr/>
              <a:tblGrid>
                <a:gridCol w="1877913">
                  <a:extLst>
                    <a:ext uri="{9D8B030D-6E8A-4147-A177-3AD203B41FA5}">
                      <a16:colId xmlns:a16="http://schemas.microsoft.com/office/drawing/2014/main" val="3549347216"/>
                    </a:ext>
                  </a:extLst>
                </a:gridCol>
                <a:gridCol w="3630633">
                  <a:extLst>
                    <a:ext uri="{9D8B030D-6E8A-4147-A177-3AD203B41FA5}">
                      <a16:colId xmlns:a16="http://schemas.microsoft.com/office/drawing/2014/main" val="1791102580"/>
                    </a:ext>
                  </a:extLst>
                </a:gridCol>
              </a:tblGrid>
              <a:tr h="144000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컨버터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203006"/>
                  </a:ext>
                </a:extLst>
              </a:tr>
              <a:tr h="12600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LS-RS485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USB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↔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485</a:t>
                      </a:r>
                      <a:r>
                        <a:rPr lang="ko-KR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신호변환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ko-KR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무전원</a:t>
                      </a:r>
                      <a:r>
                        <a:rPr lang="en-US" altLang="ko-K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ko-KR" altLang="ko-KR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0807576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16583BED-F29C-32D5-0F15-FB708CC3C5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718685"/>
              </p:ext>
            </p:extLst>
          </p:nvPr>
        </p:nvGraphicFramePr>
        <p:xfrm>
          <a:off x="674727" y="5190707"/>
          <a:ext cx="5508546" cy="3598796"/>
        </p:xfrm>
        <a:graphic>
          <a:graphicData uri="http://schemas.openxmlformats.org/drawingml/2006/table">
            <a:tbl>
              <a:tblPr/>
              <a:tblGrid>
                <a:gridCol w="1877913">
                  <a:extLst>
                    <a:ext uri="{9D8B030D-6E8A-4147-A177-3AD203B41FA5}">
                      <a16:colId xmlns:a16="http://schemas.microsoft.com/office/drawing/2014/main" val="37105707"/>
                    </a:ext>
                  </a:extLst>
                </a:gridCol>
                <a:gridCol w="3630633">
                  <a:extLst>
                    <a:ext uri="{9D8B030D-6E8A-4147-A177-3AD203B41FA5}">
                      <a16:colId xmlns:a16="http://schemas.microsoft.com/office/drawing/2014/main" val="2021226391"/>
                    </a:ext>
                  </a:extLst>
                </a:gridCol>
              </a:tblGrid>
              <a:tr h="147982"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Spec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 Item(</a:t>
                      </a:r>
                      <a:r>
                        <a:rPr lang="ko-KR" altLang="en-US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카메라</a:t>
                      </a:r>
                      <a:r>
                        <a:rPr lang="en-US" altLang="ko-KR" sz="900" b="1" kern="0" spc="0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endParaRPr lang="en-US" altLang="ko-KR" sz="9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Details</a:t>
                      </a:r>
                      <a:endParaRPr lang="ko-KR" altLang="en-US" sz="900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532495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이미지센서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1/2.8” Exmor CMOS, </a:t>
                      </a:r>
                      <a:r>
                        <a:rPr lang="ko-KR" alt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약 </a:t>
                      </a:r>
                      <a:r>
                        <a:rPr lang="en-US" altLang="ko-KR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2.38 </a:t>
                      </a:r>
                      <a:r>
                        <a:rPr lang="ko-KR" altLang="en-US" sz="900" kern="100" spc="0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메가픽셀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252564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광학줌</a:t>
                      </a:r>
                      <a:endParaRPr lang="ko-KR" altLang="en-US" sz="900" b="1" kern="0" spc="0" dirty="0">
                        <a:solidFill>
                          <a:schemeClr val="tx2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30X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302450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디지털줌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12X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1213851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조리개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F 1.6~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96616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수평화각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55.4°~2.9°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9620045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화이트밸런스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Auto / Manual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693825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S/N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-1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≥50dB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1509535"/>
                  </a:ext>
                </a:extLst>
              </a:tr>
              <a:tr h="12948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PTZ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198111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-170° ~ +170°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732971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각도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-30° ~ +90°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68421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팬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수평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100°/s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2270064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틸트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(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수직</a:t>
                      </a:r>
                      <a:r>
                        <a:rPr lang="en-US" altLang="ko-KR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)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속도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0.1° ~ 60°/s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9384778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프리셋</a:t>
                      </a: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 개수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255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개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21063"/>
                  </a:ext>
                </a:extLst>
              </a:tr>
              <a:tr h="12948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비디오출력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1689585"/>
                  </a:ext>
                </a:extLst>
              </a:tr>
              <a:tr h="21371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비디오 포맷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nn-NO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1080p/60, 1080p/59.94, 1080p/50, 1080i/60, 1080i/59.94, 1080i/50, 1080p/30, 1080p/25, 720p/60, 720p/50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0479034"/>
                  </a:ext>
                </a:extLst>
              </a:tr>
              <a:tr h="12948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인터페이스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111693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제어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2 RS-232 In/Out, 1 RS-485</a:t>
                      </a:r>
                      <a:endParaRPr lang="ko-KR" alt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1803666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HDMI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HDMI 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209478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SDI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 SDI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74101"/>
                  </a:ext>
                </a:extLst>
              </a:tr>
              <a:tr h="129484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ko-KR" altLang="en-US" sz="900" b="1" kern="0" spc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</a:rPr>
                        <a:t>일반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buNone/>
                      </a:pPr>
                      <a:endParaRPr lang="ko-KR" altLang="en-US" sz="1100" b="1" kern="0" spc="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741214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Protocol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VISCA, PELCO-P. PELCO-D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5947698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Operating Temperature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0~40°C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0964941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Requirements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DC12V</a:t>
                      </a:r>
                      <a:r>
                        <a:rPr lang="en-US" altLang="ko-KR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, POE</a:t>
                      </a:r>
                      <a:r>
                        <a:rPr lang="ko-KR" alt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지원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388350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Power Consumption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18W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516284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Product Weight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1.5Kg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405167"/>
                  </a:ext>
                </a:extLst>
              </a:tr>
              <a:tr h="12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b="1" kern="0" spc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+mn-ea"/>
                        </a:rPr>
                        <a:t>Dimension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ts val="840"/>
                        </a:lnSpc>
                        <a:buNone/>
                      </a:pPr>
                      <a:r>
                        <a:rPr lang="en-US" sz="900" kern="100" spc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156 x 190 x 176 mm</a:t>
                      </a:r>
                      <a:endParaRPr lang="en-US" sz="900" b="1" kern="0" spc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6133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624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342</Words>
  <Application>Microsoft Office PowerPoint</Application>
  <PresentationFormat>A4 용지(210x297mm)</PresentationFormat>
  <Paragraphs>79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나눔고딕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이혜진</dc:creator>
  <cp:lastModifiedBy>이혜진</cp:lastModifiedBy>
  <cp:revision>120</cp:revision>
  <cp:lastPrinted>2026-05-06T02:47:12Z</cp:lastPrinted>
  <dcterms:created xsi:type="dcterms:W3CDTF">2026-04-16T00:46:52Z</dcterms:created>
  <dcterms:modified xsi:type="dcterms:W3CDTF">2026-07-23T08:31:05Z</dcterms:modified>
  <cp:version/>
</cp:coreProperties>
</file>