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53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2670" y="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US" altLang="ko-KR" sz="1600" dirty="0">
                  <a:solidFill>
                    <a:prstClr val="white"/>
                  </a:solidFill>
                </a:rPr>
                <a:t>Broadcasting</a:t>
              </a: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C14C045-B6E8-1F6D-33A2-9D66B90D9246}"/>
              </a:ext>
            </a:extLst>
          </p:cNvPr>
          <p:cNvSpPr/>
          <p:nvPr/>
        </p:nvSpPr>
        <p:spPr>
          <a:xfrm>
            <a:off x="301190" y="841103"/>
            <a:ext cx="6231092" cy="681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ts val="1100"/>
              </a:lnSpc>
            </a:pP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PTZ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카메라를 이용하여 강의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회의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발표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방송 환경에서 피사체를 촬영하고 녹화 및 송출할 수 있도록 구성된 영상촬영 솔루션으로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운용 방식에 따라 수동 제어형과 자동추적형으로 구분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. </a:t>
            </a:r>
            <a:r>
              <a:rPr lang="ko-KR" altLang="ko-KR" sz="900" dirty="0">
                <a:latin typeface="+mn-ea"/>
              </a:rPr>
              <a:t>영상방송실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 err="1">
                <a:latin typeface="+mn-ea"/>
              </a:rPr>
              <a:t>녹화실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원격 방송용으로 </a:t>
            </a:r>
            <a:r>
              <a:rPr lang="en-US" altLang="ko-KR" sz="900" dirty="0">
                <a:latin typeface="+mn-ea"/>
              </a:rPr>
              <a:t>30</a:t>
            </a:r>
            <a:r>
              <a:rPr lang="ko-KR" altLang="ko-KR" sz="900" dirty="0">
                <a:latin typeface="+mn-ea"/>
              </a:rPr>
              <a:t>배 광학 줌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고 화질 출력영상의 </a:t>
            </a:r>
            <a:r>
              <a:rPr lang="en-US" altLang="ko-KR" sz="900" dirty="0">
                <a:latin typeface="+mn-ea"/>
              </a:rPr>
              <a:t>PTZ </a:t>
            </a:r>
            <a:r>
              <a:rPr lang="ko-KR" altLang="ko-KR" sz="900" dirty="0">
                <a:latin typeface="+mn-ea"/>
              </a:rPr>
              <a:t>카메라와 컨트롤러</a:t>
            </a:r>
            <a:r>
              <a:rPr lang="en-US" altLang="ko-KR" sz="900" dirty="0">
                <a:latin typeface="+mn-ea"/>
              </a:rPr>
              <a:t>(Joy stick), IR </a:t>
            </a:r>
            <a:r>
              <a:rPr lang="ko-KR" altLang="ko-KR" sz="900" dirty="0" err="1">
                <a:latin typeface="+mn-ea"/>
              </a:rPr>
              <a:t>리모트</a:t>
            </a:r>
            <a:r>
              <a:rPr lang="ko-KR" altLang="ko-KR" sz="900" dirty="0">
                <a:latin typeface="+mn-ea"/>
              </a:rPr>
              <a:t> 컨트롤러 등으로 구성되는 시스템</a:t>
            </a:r>
          </a:p>
          <a:p>
            <a:pPr>
              <a:lnSpc>
                <a:spcPct val="150000"/>
              </a:lnSpc>
            </a:pPr>
            <a:endParaRPr lang="en-US" altLang="ko-KR" sz="800" b="1" dirty="0">
              <a:solidFill>
                <a:prstClr val="black"/>
              </a:solidFill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3326501" y="1715266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3327245"/>
              </p:ext>
            </p:extLst>
          </p:nvPr>
        </p:nvGraphicFramePr>
        <p:xfrm>
          <a:off x="273120" y="1382464"/>
          <a:ext cx="3030725" cy="2811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30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217872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1099350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469173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defTabSz="790224">
                        <a:defRPr/>
                      </a:pPr>
                      <a:r>
                        <a:rPr lang="en-US" altLang="ko-KR" sz="2000" b="1" dirty="0">
                          <a:solidFill>
                            <a:srgbClr val="393536"/>
                          </a:solidFill>
                        </a:rPr>
                        <a:t>PTZS–30C–P2(PTZ-30)</a:t>
                      </a:r>
                      <a:endParaRPr lang="ko-KR" altLang="ko-KR" sz="2000" b="1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69022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23972576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7,370,000원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33" y="1460378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908047"/>
              </p:ext>
            </p:extLst>
          </p:nvPr>
        </p:nvGraphicFramePr>
        <p:xfrm>
          <a:off x="269832" y="4209452"/>
          <a:ext cx="3067779" cy="31602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7779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1849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300"/>
                        </a:lnSpc>
                      </a:pP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◎ </a:t>
                      </a:r>
                      <a:r>
                        <a:rPr lang="en-US" altLang="ko-KR" sz="9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카메라</a:t>
                      </a: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고화질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2.38Mega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픽셀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1/2.8” Exmor CMOS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SDI, HDMI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동시 출력기능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1920*1080/60p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Full HD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영상 출력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광학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30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배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(f=4.7mm~ 94mm),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디지털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배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최대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255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개의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프리셋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지정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VISCA, PELCO-D, PELCO-P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프로토콜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RS-485, RS-232C, IP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(VISCA)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의 인터페이스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IR Remote Controller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제공</a:t>
                      </a:r>
                    </a:p>
                    <a:p>
                      <a:pPr fontAlgn="base" latinLnBrk="1">
                        <a:lnSpc>
                          <a:spcPts val="1300"/>
                        </a:lnSpc>
                      </a:pP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ts val="1300"/>
                        </a:lnSpc>
                      </a:pPr>
                      <a:r>
                        <a:rPr lang="ko-KR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◎</a:t>
                      </a: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PTZ</a:t>
                      </a:r>
                      <a:r>
                        <a:rPr lang="ko-KR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컨트롤러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한번에 최대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대의 카메라를 각 프로토콜로 제어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VISCA, CISCO, POLYCOM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프로토콜지원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프리셋위치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저장지원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조이스틱을 통해서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VISCA, CISCO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프로토콜의 주소를 자동으로 지정가능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1*RS232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，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1*RS485/422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제어단자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pic>
        <p:nvPicPr>
          <p:cNvPr id="4" name="그림 3">
            <a:extLst>
              <a:ext uri="{FF2B5EF4-FFF2-40B4-BE49-F238E27FC236}">
                <a16:creationId xmlns:a16="http://schemas.microsoft.com/office/drawing/2014/main" id="{E8239B9F-0E78-77B1-EBB1-63B0CAFD22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10" y="1730212"/>
            <a:ext cx="1841850" cy="1800000"/>
          </a:xfrm>
          <a:prstGeom prst="rect">
            <a:avLst/>
          </a:prstGeom>
          <a:noFill/>
        </p:spPr>
      </p:pic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9161D8A7-EB9F-B198-A58A-265426EDD4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087899"/>
              </p:ext>
            </p:extLst>
          </p:nvPr>
        </p:nvGraphicFramePr>
        <p:xfrm>
          <a:off x="3312173" y="1992265"/>
          <a:ext cx="3168000" cy="3598800"/>
        </p:xfrm>
        <a:graphic>
          <a:graphicData uri="http://schemas.openxmlformats.org/drawingml/2006/table">
            <a:tbl>
              <a:tblPr/>
              <a:tblGrid>
                <a:gridCol w="1080000">
                  <a:extLst>
                    <a:ext uri="{9D8B030D-6E8A-4147-A177-3AD203B41FA5}">
                      <a16:colId xmlns:a16="http://schemas.microsoft.com/office/drawing/2014/main" val="37105707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2021226391"/>
                    </a:ext>
                  </a:extLst>
                </a:gridCol>
              </a:tblGrid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Spec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Item(</a:t>
                      </a:r>
                      <a:r>
                        <a:rPr lang="ko-KR" altLang="en-US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카메라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endParaRPr lang="en-US" altLang="ko-KR" sz="7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Details</a:t>
                      </a:r>
                      <a:endParaRPr lang="ko-KR" altLang="en-US" sz="1100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5324957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이미지센서</a:t>
                      </a:r>
                      <a:endParaRPr lang="ko-KR" alt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altLang="ko-KR" sz="7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1/2.8” Exmor CMOS, </a:t>
                      </a:r>
                      <a:r>
                        <a:rPr lang="ko-KR" altLang="en-US" sz="7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약 </a:t>
                      </a:r>
                      <a:r>
                        <a:rPr lang="en-US" altLang="ko-KR" sz="7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2.38 </a:t>
                      </a:r>
                      <a:r>
                        <a:rPr lang="ko-KR" altLang="en-US" sz="700" kern="100" spc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메가픽셀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252564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광학줌</a:t>
                      </a:r>
                      <a:endParaRPr lang="ko-KR" altLang="en-US" sz="10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30X</a:t>
                      </a: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302450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디지털줌</a:t>
                      </a:r>
                      <a:endParaRPr lang="ko-KR" alt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12X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213851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조리개</a:t>
                      </a:r>
                      <a:endParaRPr lang="ko-KR" altLang="en-US" sz="10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F 1.6~</a:t>
                      </a: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966167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수평화각</a:t>
                      </a:r>
                      <a:endParaRPr lang="ko-KR" alt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55.4°~2.9°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620045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화이트밸런스</a:t>
                      </a:r>
                      <a:endParaRPr lang="ko-KR" altLang="en-US" sz="10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Auto / Manual</a:t>
                      </a: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5693825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S/N</a:t>
                      </a:r>
                      <a:endParaRPr lang="en-US" sz="10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-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≥50dB</a:t>
                      </a:r>
                      <a:endParaRPr lang="en-US" sz="10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509535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PTZ</a:t>
                      </a:r>
                      <a:endParaRPr lang="en-US" sz="11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endParaRPr lang="en-US" sz="11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1981117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팬</a:t>
                      </a:r>
                      <a:r>
                        <a:rPr lang="en-US" altLang="ko-KR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수평</a:t>
                      </a:r>
                      <a:r>
                        <a:rPr lang="en-US" altLang="ko-KR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각도</a:t>
                      </a:r>
                      <a:endParaRPr lang="ko-KR" altLang="en-US" sz="1100" b="1" kern="0" spc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-170° ~ +170°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1732971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틸트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수직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각도</a:t>
                      </a:r>
                      <a:endParaRPr lang="ko-KR" alt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-30° ~ +90°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4684217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팬</a:t>
                      </a:r>
                      <a:r>
                        <a:rPr lang="en-US" altLang="ko-KR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수평</a:t>
                      </a:r>
                      <a:r>
                        <a:rPr lang="en-US" altLang="ko-KR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속도</a:t>
                      </a:r>
                      <a:endParaRPr lang="ko-KR" altLang="en-US" sz="1100" b="1" kern="0" spc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0.1° ~ 100°/s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2270064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틸트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수직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속도</a:t>
                      </a:r>
                      <a:endParaRPr lang="ko-KR" alt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0.1° ~ 60°/s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38477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프리셋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 개수</a:t>
                      </a:r>
                      <a:endParaRPr lang="ko-KR" alt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255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개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21063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비디오출력</a:t>
                      </a:r>
                      <a:endParaRPr lang="ko-KR" altLang="en-US" sz="11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endParaRPr lang="ko-KR" altLang="en-US" sz="11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1689585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비디오 포맷</a:t>
                      </a:r>
                      <a:endParaRPr lang="ko-KR" alt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nn-NO" sz="7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1080p/60, 1080p/59.94, 1080p/50, 1080i/60, 1080i/59.94, 1080i/50, 1080p/30, 1080p/25, 720p/60, 720p/50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479034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인터페이스</a:t>
                      </a:r>
                      <a:endParaRPr lang="ko-KR" altLang="en-US" sz="11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endParaRPr lang="ko-KR" altLang="en-US" sz="11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6111693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제어</a:t>
                      </a:r>
                      <a:endParaRPr lang="ko-KR" alt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 RS-232 In/Out, 1 RS-485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80366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HDMI</a:t>
                      </a:r>
                      <a:endParaRPr lang="en-US" sz="1100" b="1" kern="0" spc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HDMI </a:t>
                      </a:r>
                      <a:endParaRPr lang="en-US" sz="11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20947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SDI</a:t>
                      </a:r>
                      <a:endParaRPr 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SDI</a:t>
                      </a:r>
                      <a:endParaRPr lang="en-US" sz="11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974101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일반</a:t>
                      </a:r>
                      <a:endParaRPr lang="ko-KR" altLang="en-US" sz="11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endParaRPr lang="ko-KR" altLang="en-US" sz="11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412147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Protocol</a:t>
                      </a:r>
                      <a:endParaRPr 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VISCA, PELCO-P. PELCO-D</a:t>
                      </a:r>
                      <a:endParaRPr lang="en-US" sz="11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594769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Operating Temperature</a:t>
                      </a:r>
                      <a:endParaRPr 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0~40°C</a:t>
                      </a:r>
                      <a:endParaRPr lang="en-US" sz="11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964941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Power Requirements</a:t>
                      </a:r>
                      <a:endParaRPr 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DC12V, POE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지원</a:t>
                      </a:r>
                      <a:endParaRPr lang="en-US" sz="11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388350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Power Consumption</a:t>
                      </a:r>
                      <a:endParaRPr 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DC12V</a:t>
                      </a:r>
                      <a:endParaRPr lang="en-US" altLang="ko-KR" sz="11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516284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Product Weight</a:t>
                      </a:r>
                      <a:endParaRPr 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1.5Kg</a:t>
                      </a:r>
                      <a:endParaRPr lang="en-US" sz="11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405167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Dimension</a:t>
                      </a:r>
                      <a:endParaRPr 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156 x 190 x 176 mm</a:t>
                      </a:r>
                      <a:endParaRPr lang="en-US" sz="11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613344"/>
                  </a:ext>
                </a:extLst>
              </a:tr>
            </a:tbl>
          </a:graphicData>
        </a:graphic>
      </p:graphicFrame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FDC304B8-ACD5-FD19-35CA-1B24A4C8C4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573922"/>
              </p:ext>
            </p:extLst>
          </p:nvPr>
        </p:nvGraphicFramePr>
        <p:xfrm>
          <a:off x="3326501" y="5685414"/>
          <a:ext cx="3168000" cy="2115200"/>
        </p:xfrm>
        <a:graphic>
          <a:graphicData uri="http://schemas.openxmlformats.org/drawingml/2006/table">
            <a:tbl>
              <a:tblPr/>
              <a:tblGrid>
                <a:gridCol w="1080000">
                  <a:extLst>
                    <a:ext uri="{9D8B030D-6E8A-4147-A177-3AD203B41FA5}">
                      <a16:colId xmlns:a16="http://schemas.microsoft.com/office/drawing/2014/main" val="1846081841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3499923028"/>
                    </a:ext>
                  </a:extLst>
                </a:gridCol>
              </a:tblGrid>
              <a:tr h="144000"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Spec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Item</a:t>
                      </a: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(</a:t>
                      </a: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컨트롤러</a:t>
                      </a:r>
                      <a:r>
                        <a:rPr lang="en-US" altLang="ko-KR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endParaRPr lang="ko-KR" altLang="en-US" sz="7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Details</a:t>
                      </a:r>
                      <a:endParaRPr lang="en-US" sz="700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92614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Protocol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VISCA, PELCOP/D, Polycom, Cisco, Canon, </a:t>
                      </a:r>
                      <a:r>
                        <a:rPr lang="en-US" sz="700" kern="0" spc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Panisonic</a:t>
                      </a:r>
                      <a:endParaRPr lang="en-US" sz="7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421095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Baud Rate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1200、2400、4800、9600、19200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140625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Joystick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Three-Dimension+button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, light coding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087993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LCD display screen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English character version, blue backlight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1976393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카메라 제어 설정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64</a:t>
                      </a:r>
                      <a:endParaRPr lang="en-US" sz="7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730174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Interface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1*RS485 interface, 2000 meters distance for camera controlling </a:t>
                      </a:r>
                    </a:p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1*RS232 interface, Support communication dispatcher serial port expansion(max. 64) for camera </a:t>
                      </a:r>
                    </a:p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controlling 1*RJ45(RS485/RS232) for Video communication matrix 1*USB connect to PC host for system controlling.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659312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Operating Temperature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0~40°C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1134652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Power Requirements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DC12V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75296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Power Consumption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2.7W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303091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Product Weight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1.47Kg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721312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Dimension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358 * 154 * 150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58632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</TotalTime>
  <Words>473</Words>
  <Application>Microsoft Office PowerPoint</Application>
  <PresentationFormat>A4 용지(210x297mm)</PresentationFormat>
  <Paragraphs>99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나눔고딕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121</cp:revision>
  <cp:lastPrinted>2026-05-06T02:47:12Z</cp:lastPrinted>
  <dcterms:created xsi:type="dcterms:W3CDTF">2026-04-16T00:46:52Z</dcterms:created>
  <dcterms:modified xsi:type="dcterms:W3CDTF">2026-07-23T08:28:08Z</dcterms:modified>
  <cp:version/>
</cp:coreProperties>
</file>