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3258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841103"/>
            <a:ext cx="6231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1100"/>
              </a:lnSpc>
            </a:pPr>
            <a:r>
              <a:rPr lang="ko-KR" altLang="ko-KR" sz="900" dirty="0">
                <a:latin typeface="+mn-ea"/>
              </a:rPr>
              <a:t>영상 방송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 err="1">
                <a:latin typeface="+mn-ea"/>
              </a:rPr>
              <a:t>녹화실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원격 방송용으로 </a:t>
            </a:r>
            <a:r>
              <a:rPr lang="en-US" altLang="ko-KR" sz="900" dirty="0">
                <a:latin typeface="+mn-ea"/>
              </a:rPr>
              <a:t>25</a:t>
            </a:r>
            <a:r>
              <a:rPr lang="ko-KR" altLang="ko-KR" sz="900" dirty="0">
                <a:latin typeface="+mn-ea"/>
              </a:rPr>
              <a:t>배 광학 줌</a:t>
            </a:r>
            <a:r>
              <a:rPr lang="en-US" altLang="ko-KR" sz="900" dirty="0">
                <a:latin typeface="+mn-ea"/>
              </a:rPr>
              <a:t>, 4K</a:t>
            </a:r>
            <a:r>
              <a:rPr lang="ko-KR" altLang="ko-KR" sz="900" dirty="0">
                <a:latin typeface="+mn-ea"/>
              </a:rPr>
              <a:t>해상도 고 화질 출력영상의 </a:t>
            </a:r>
            <a:r>
              <a:rPr lang="en-US" altLang="ko-KR" sz="900" dirty="0">
                <a:latin typeface="+mn-ea"/>
              </a:rPr>
              <a:t>PTZ </a:t>
            </a:r>
            <a:r>
              <a:rPr lang="ko-KR" altLang="ko-KR" sz="900" dirty="0">
                <a:latin typeface="+mn-ea"/>
              </a:rPr>
              <a:t>카메라와</a:t>
            </a:r>
            <a:r>
              <a:rPr lang="en-US" altLang="ko-KR" sz="900" dirty="0">
                <a:latin typeface="+mn-ea"/>
              </a:rPr>
              <a:t> </a:t>
            </a:r>
            <a:r>
              <a:rPr lang="ko-KR" altLang="ko-KR" sz="900" dirty="0">
                <a:latin typeface="+mn-ea"/>
              </a:rPr>
              <a:t>신호 변환기</a:t>
            </a:r>
            <a:r>
              <a:rPr lang="en-US" altLang="ko-KR" sz="900" dirty="0">
                <a:latin typeface="+mn-ea"/>
              </a:rPr>
              <a:t>, IR </a:t>
            </a:r>
            <a:r>
              <a:rPr lang="ko-KR" altLang="ko-KR" sz="900" dirty="0" err="1">
                <a:latin typeface="+mn-ea"/>
              </a:rPr>
              <a:t>리모트컨트롤러</a:t>
            </a:r>
            <a:r>
              <a:rPr lang="ko-KR" altLang="ko-KR" sz="900" dirty="0">
                <a:latin typeface="+mn-ea"/>
              </a:rPr>
              <a:t> 등으로 구성되는 시스템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74727" y="4950264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434681"/>
              </p:ext>
            </p:extLst>
          </p:nvPr>
        </p:nvGraphicFramePr>
        <p:xfrm>
          <a:off x="325718" y="1393114"/>
          <a:ext cx="3284258" cy="2485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769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236098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1191315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592076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PTZS–25U–P3(PTZ-25U)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363677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      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25497791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      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5,500,000원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33" y="14603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574568"/>
              </p:ext>
            </p:extLst>
          </p:nvPr>
        </p:nvGraphicFramePr>
        <p:xfrm>
          <a:off x="3464503" y="1720666"/>
          <a:ext cx="3067779" cy="332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7779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12482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카메라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Sony Ultra-HD 4K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백라이트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스택형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1/2.3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인치 이미지센서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고품질의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배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광학줌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렌즈 적용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고화질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4K HDMI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3G SDI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동시 출력 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Embedded Audio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HDMI/ SDI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색온도 및 원 터치 화이트 밸런스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다중 초점 영역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 터치 초점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아날로그 스테레오 오디오 입력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설정 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개의 단축키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RS232/485/422 PELCO/VISCA, IP VISCA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원격 제어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표준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ND UV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편광 렌즈 구성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리모컨을 통한 제어가능</a:t>
                      </a:r>
                    </a:p>
                    <a:p>
                      <a:pPr fontAlgn="base" latinLnBrk="0"/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★ 구성품 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PTZ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카메라의 상세규격은 </a:t>
                      </a:r>
                      <a:r>
                        <a:rPr lang="en-US" altLang="ko-KR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PTZ-25U</a:t>
                      </a:r>
                      <a:r>
                        <a:rPr lang="ko-KR" altLang="ko-KR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제품사양서</a:t>
                      </a:r>
                      <a:r>
                        <a:rPr lang="ko-KR" altLang="en-US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altLang="ko-KR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200"/>
                        </a:lnSpc>
                      </a:pP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참조하여 주십시오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ko-KR" altLang="ko-KR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ts val="1200"/>
                        </a:lnSpc>
                      </a:pP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ts val="1200"/>
                        </a:lnSpc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ko-KR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신호컨버터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USB2.0 to RS485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컨버터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 전원 변환방식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전송속도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300bps~3Mbps,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Windoes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MIC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인증번호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LUS-LS-RS485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D4054BF9-93C1-DCAD-5CE7-904F3D972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255115"/>
              </p:ext>
            </p:extLst>
          </p:nvPr>
        </p:nvGraphicFramePr>
        <p:xfrm>
          <a:off x="674727" y="9164663"/>
          <a:ext cx="5508546" cy="281160"/>
        </p:xfrm>
        <a:graphic>
          <a:graphicData uri="http://schemas.openxmlformats.org/drawingml/2006/table">
            <a:tbl>
              <a:tblPr/>
              <a:tblGrid>
                <a:gridCol w="1877913">
                  <a:extLst>
                    <a:ext uri="{9D8B030D-6E8A-4147-A177-3AD203B41FA5}">
                      <a16:colId xmlns:a16="http://schemas.microsoft.com/office/drawing/2014/main" val="3549347216"/>
                    </a:ext>
                  </a:extLst>
                </a:gridCol>
                <a:gridCol w="3630633">
                  <a:extLst>
                    <a:ext uri="{9D8B030D-6E8A-4147-A177-3AD203B41FA5}">
                      <a16:colId xmlns:a16="http://schemas.microsoft.com/office/drawing/2014/main" val="1791102580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Item(</a:t>
                      </a:r>
                      <a:r>
                        <a:rPr lang="ko-KR" altLang="en-US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컨버터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0300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LS-RS485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↔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485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신호변환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무전원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807576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2B6CE5A4-E46E-4837-9A00-5CD4AAFE7188}"/>
              </a:ext>
            </a:extLst>
          </p:cNvPr>
          <p:cNvGrpSpPr/>
          <p:nvPr/>
        </p:nvGrpSpPr>
        <p:grpSpPr>
          <a:xfrm>
            <a:off x="788140" y="2045455"/>
            <a:ext cx="1800000" cy="972000"/>
            <a:chOff x="1022065" y="1457410"/>
            <a:chExt cx="1758397" cy="872466"/>
          </a:xfrm>
          <a:noFill/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36B534EE-68F5-36AA-1F29-260F13E8C5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065" y="1457410"/>
              <a:ext cx="792055" cy="872466"/>
            </a:xfrm>
            <a:prstGeom prst="rect">
              <a:avLst/>
            </a:prstGeom>
            <a:grpFill/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E4A6692E-91B2-3994-D06B-77DAAED69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6537" y="1755250"/>
              <a:ext cx="923925" cy="447675"/>
            </a:xfrm>
            <a:prstGeom prst="rect">
              <a:avLst/>
            </a:prstGeom>
            <a:grpFill/>
          </p:spPr>
        </p:pic>
      </p:grp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A1BC23C8-1ADE-3A01-90BC-D763A6F985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398521"/>
              </p:ext>
            </p:extLst>
          </p:nvPr>
        </p:nvGraphicFramePr>
        <p:xfrm>
          <a:off x="674727" y="5226720"/>
          <a:ext cx="5508546" cy="3888344"/>
        </p:xfrm>
        <a:graphic>
          <a:graphicData uri="http://schemas.openxmlformats.org/drawingml/2006/table">
            <a:tbl>
              <a:tblPr/>
              <a:tblGrid>
                <a:gridCol w="1877913">
                  <a:extLst>
                    <a:ext uri="{9D8B030D-6E8A-4147-A177-3AD203B41FA5}">
                      <a16:colId xmlns:a16="http://schemas.microsoft.com/office/drawing/2014/main" val="614374743"/>
                    </a:ext>
                  </a:extLst>
                </a:gridCol>
                <a:gridCol w="3630633">
                  <a:extLst>
                    <a:ext uri="{9D8B030D-6E8A-4147-A177-3AD203B41FA5}">
                      <a16:colId xmlns:a16="http://schemas.microsoft.com/office/drawing/2014/main" val="4240730237"/>
                    </a:ext>
                  </a:extLst>
                </a:gridCol>
              </a:tblGrid>
              <a:tr h="149329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Item(</a:t>
                      </a:r>
                      <a:r>
                        <a:rPr lang="ko-KR" altLang="en-US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카메라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ko-KR" alt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456602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이미지센서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1/2.3“ Exmor CMOS, 8.29</a:t>
                      </a:r>
                      <a:r>
                        <a:rPr lang="ko-KR" altLang="en-US" sz="900" kern="0" spc="0" dirty="0" err="1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메가픽셀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586649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광학줌</a:t>
                      </a:r>
                      <a:endParaRPr lang="ko-KR" altLang="en-US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25X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853048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디지털줌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12X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893045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조리개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F1.6-2.8, F1.67-3.67, F1.6-4.3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73545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수평화각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Wide:67.9°/55.0°/41.6°, Tele:2.8°/2.3°/1.7°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578253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화이트밸런스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Auto, One Push, R/B Gain, Color Temp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525480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S/N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≥50dB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95930"/>
                  </a:ext>
                </a:extLst>
              </a:tr>
              <a:tr h="130663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PTZ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897773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팬</a:t>
                      </a:r>
                      <a:r>
                        <a:rPr lang="en-US" altLang="ko-KR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</a:t>
                      </a:r>
                      <a:r>
                        <a:rPr lang="en-US" altLang="ko-KR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-173° ~ +173°</a:t>
                      </a:r>
                      <a:endParaRPr lang="ko-KR" altLang="en-US" sz="9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669980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틸트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수직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-53° ~ +90°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230481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팬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0.05° ~ 100°/s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199018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틸트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수직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0.05° ~ 50°/s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415219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프리셋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 개수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255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814411"/>
                  </a:ext>
                </a:extLst>
              </a:tr>
              <a:tr h="130663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비디오출력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695961"/>
                  </a:ext>
                </a:extLst>
              </a:tr>
              <a:tr h="21111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HDMI : </a:t>
                      </a: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4K2160p25/30, 1080p25/30/50/60, 1080i50/60, 720p50/60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  <a:r>
                        <a:rPr lang="en-US" altLang="ko-KR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 : 1080</a:t>
                      </a: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p25/30/50/60, 1080i50/60, 720p50/60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3922595"/>
                  </a:ext>
                </a:extLst>
              </a:tr>
              <a:tr h="130663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830803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 USB</a:t>
                      </a:r>
                      <a:endParaRPr lang="en-US" sz="9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71535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라인 입력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mm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396573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제어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 RS-232 In/Out, 1 </a:t>
                      </a:r>
                      <a:r>
                        <a:rPr lang="en-US" sz="9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RS485/422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984341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HDMI 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213413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SDI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683727"/>
                  </a:ext>
                </a:extLst>
              </a:tr>
              <a:tr h="130663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405509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VISCA, PELCO-P. PELCO-D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29764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390768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DC12V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274696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15W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138955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1.3Kg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23375"/>
                  </a:ext>
                </a:extLst>
              </a:tr>
              <a:tr h="13066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161 x 186 x 183 mm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059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367</Words>
  <Application>Microsoft Office PowerPoint</Application>
  <PresentationFormat>A4 용지(210x297mm)</PresentationFormat>
  <Paragraphs>87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121</cp:revision>
  <cp:lastPrinted>2026-05-06T02:47:12Z</cp:lastPrinted>
  <dcterms:created xsi:type="dcterms:W3CDTF">2026-04-16T00:46:52Z</dcterms:created>
  <dcterms:modified xsi:type="dcterms:W3CDTF">2026-07-23T08:30:48Z</dcterms:modified>
  <cp:version/>
</cp:coreProperties>
</file>