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68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811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PTZ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카메라를 이용하여 강의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회의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발표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방송 환경에서 피사체를 촬영하고 녹화 및 송출할 수 있도록 구성된 영상촬영 솔루션으로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, </a:t>
            </a:r>
            <a:r>
              <a:rPr lang="ko-KR" altLang="en-US" sz="900" dirty="0">
                <a:solidFill>
                  <a:prstClr val="black"/>
                </a:solidFill>
                <a:latin typeface="+mn-ea"/>
              </a:rPr>
              <a:t>운용 방식에 따라 수동 제어형과 자동추적형으로 구분</a:t>
            </a:r>
            <a:r>
              <a:rPr lang="en-US" altLang="ko-KR" sz="900" dirty="0">
                <a:solidFill>
                  <a:prstClr val="black"/>
                </a:solidFill>
                <a:latin typeface="+mn-ea"/>
              </a:rPr>
              <a:t>. </a:t>
            </a:r>
            <a:r>
              <a:rPr lang="ko-KR" altLang="ko-KR" sz="900" dirty="0">
                <a:latin typeface="+mn-ea"/>
              </a:rPr>
              <a:t>영상방송실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 err="1">
                <a:latin typeface="+mn-ea"/>
              </a:rPr>
              <a:t>녹화실</a:t>
            </a:r>
            <a:r>
              <a:rPr lang="en-US" altLang="ko-KR" sz="900" dirty="0">
                <a:latin typeface="+mn-ea"/>
              </a:rPr>
              <a:t>, </a:t>
            </a:r>
            <a:r>
              <a:rPr lang="ko-KR" altLang="ko-KR" sz="900" dirty="0">
                <a:latin typeface="+mn-ea"/>
              </a:rPr>
              <a:t>원격 방송용으로 </a:t>
            </a:r>
            <a:r>
              <a:rPr lang="en-US" altLang="ko-KR" sz="900" dirty="0">
                <a:latin typeface="+mn-ea"/>
              </a:rPr>
              <a:t>25</a:t>
            </a:r>
            <a:r>
              <a:rPr lang="ko-KR" altLang="ko-KR" sz="900" dirty="0">
                <a:latin typeface="+mn-ea"/>
              </a:rPr>
              <a:t>배 광학 줌</a:t>
            </a:r>
            <a:r>
              <a:rPr lang="en-US" altLang="ko-KR" sz="900" dirty="0">
                <a:latin typeface="+mn-ea"/>
              </a:rPr>
              <a:t>, 4K</a:t>
            </a:r>
            <a:r>
              <a:rPr lang="ko-KR" altLang="ko-KR" sz="900" dirty="0">
                <a:latin typeface="+mn-ea"/>
              </a:rPr>
              <a:t>해상도 고 화질 출력영상의 </a:t>
            </a:r>
            <a:r>
              <a:rPr lang="en-US" altLang="ko-KR" sz="900" dirty="0">
                <a:latin typeface="+mn-ea"/>
              </a:rPr>
              <a:t>PTZ</a:t>
            </a:r>
            <a:r>
              <a:rPr lang="ko-KR" altLang="ko-KR" sz="900" dirty="0">
                <a:latin typeface="+mn-ea"/>
              </a:rPr>
              <a:t>카메라와 컨트롤러</a:t>
            </a:r>
            <a:r>
              <a:rPr lang="en-US" altLang="ko-KR" sz="900" dirty="0">
                <a:latin typeface="+mn-ea"/>
              </a:rPr>
              <a:t>(Joy stick), IR </a:t>
            </a:r>
            <a:r>
              <a:rPr lang="ko-KR" altLang="ko-KR" sz="900" dirty="0" err="1">
                <a:latin typeface="+mn-ea"/>
              </a:rPr>
              <a:t>리모트</a:t>
            </a:r>
            <a:r>
              <a:rPr lang="ko-KR" altLang="ko-KR" sz="900" dirty="0">
                <a:latin typeface="+mn-ea"/>
              </a:rPr>
              <a:t> 컨트롤러 등으로 구성되는</a:t>
            </a:r>
            <a:r>
              <a:rPr lang="en-US" altLang="ko-KR" sz="900" dirty="0">
                <a:latin typeface="+mn-ea"/>
              </a:rPr>
              <a:t> </a:t>
            </a:r>
            <a:r>
              <a:rPr lang="ko-KR" altLang="ko-KR" sz="900" dirty="0">
                <a:latin typeface="+mn-ea"/>
              </a:rPr>
              <a:t>시스템</a:t>
            </a:r>
          </a:p>
          <a:p>
            <a:pPr fontAlgn="base"/>
            <a:endParaRPr lang="ko-KR" altLang="ko-KR" sz="900" dirty="0"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solidFill>
                <a:prstClr val="black"/>
              </a:solidFill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3336287" y="1791743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88598"/>
              </p:ext>
            </p:extLst>
          </p:nvPr>
        </p:nvGraphicFramePr>
        <p:xfrm>
          <a:off x="231210" y="1458664"/>
          <a:ext cx="3357810" cy="2385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699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41385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217995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627731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PTZS–25UC–P3(PTZ-25U)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263509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2549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779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0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7,7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0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13" y="15365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017643"/>
              </p:ext>
            </p:extLst>
          </p:nvPr>
        </p:nvGraphicFramePr>
        <p:xfrm>
          <a:off x="279097" y="3849907"/>
          <a:ext cx="2967024" cy="3820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7024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Sony Ultra-HD 4K백라이트 및 스택형1/2.3인치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이미지센서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고품질의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광학줌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렌즈 적용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4K HDMI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3G SDI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출력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Embedded Audio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HDMI/ SDI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색온도 및 원 터치 화이트 밸런스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다중 초점 영역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자동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 터치 초점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아날로그 스테레오 오디오 입력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설정 및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단축키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RS232/485/422 PELCO/VISCA, IP VISCA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원격 제어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표준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ND UV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편광 렌즈 구성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리모컨을 통한 제어가능</a:t>
                      </a: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PTZ</a:t>
                      </a: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컨트롤러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한번에 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대의 카메라를 각 프로토콜로 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CISCO, POLYCOM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프로토콜지원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프리셋위치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저장지원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조이스틱을 통해서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VISCA, CISCO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프로토콜의 주소를 자동으로 지정가능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1*RS232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，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1*RS485/422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제어단자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33F9972B-3453-D452-8A2F-A158060714F1}"/>
              </a:ext>
            </a:extLst>
          </p:cNvPr>
          <p:cNvGrpSpPr/>
          <p:nvPr/>
        </p:nvGrpSpPr>
        <p:grpSpPr>
          <a:xfrm>
            <a:off x="540780" y="2007677"/>
            <a:ext cx="2262352" cy="972000"/>
            <a:chOff x="915951" y="5719763"/>
            <a:chExt cx="2319230" cy="958436"/>
          </a:xfrm>
          <a:noFill/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EF6D3812-6B92-5441-F4DA-FD8413902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5951" y="5719763"/>
              <a:ext cx="862843" cy="958436"/>
            </a:xfrm>
            <a:prstGeom prst="rect">
              <a:avLst/>
            </a:prstGeom>
            <a:grpFill/>
          </p:spPr>
        </p:pic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B53BC7C1-6F3C-D2E3-603A-46F731361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7609" y="6064893"/>
              <a:ext cx="1367572" cy="553432"/>
            </a:xfrm>
            <a:prstGeom prst="rect">
              <a:avLst/>
            </a:prstGeom>
            <a:grpFill/>
          </p:spPr>
        </p:pic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A204F1A0-EAA8-EEC7-08F1-A3FC29124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76417"/>
              </p:ext>
            </p:extLst>
          </p:nvPr>
        </p:nvGraphicFramePr>
        <p:xfrm>
          <a:off x="3322371" y="2073636"/>
          <a:ext cx="3168000" cy="38508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614374743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4240730237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Item(</a:t>
                      </a:r>
                      <a:r>
                        <a:rPr lang="ko-KR" altLang="en-US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카메라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ko-KR" alt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456602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1/2.3“ Exmor CMOS, 8.29</a:t>
                      </a:r>
                      <a:r>
                        <a:rPr lang="ko-KR" altLang="en-US" sz="700" kern="0" spc="0" dirty="0" err="1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메가픽셀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58664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광학줌</a:t>
                      </a:r>
                      <a:endParaRPr lang="ko-KR" altLang="en-US" sz="700" b="1" kern="0" spc="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25X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5304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12X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89304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F1.6-2.8, F1.67-3.67, F1.6-4.3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7354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Wide:67.9°/55.0°/41.6°, Tele:2.8°/2.3°/1.7°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57825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Auto, One Push, R/B Gain, Color Temp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52548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-1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≥50dB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95930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89777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-173° ~ +173°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066998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-53° ~ +90°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223048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팬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수평</a:t>
                      </a:r>
                      <a:r>
                        <a:rPr lang="en-US" altLang="ko-KR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0.05° ~ 100°/s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619901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틸트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수직</a:t>
                      </a:r>
                      <a:r>
                        <a:rPr lang="en-US" altLang="ko-KR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0.05° ~ 50°/s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41521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 err="1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프리셋</a:t>
                      </a: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255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814411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69596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HDMI : </a:t>
                      </a: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4K2160p25/30, 1080p25/30/50/60, 1080i50/60, 720p50/60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  <a:r>
                        <a:rPr lang="en-US" altLang="ko-KR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 : 1080</a:t>
                      </a: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p25/30/50/60, 1080i50/60, 720p50/60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3922595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383080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USB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1 USB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7153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라인 입력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mm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39657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 RS-232 In/Out, 1 </a:t>
                      </a:r>
                      <a:r>
                        <a:rPr lang="en-US" sz="700" kern="0" spc="0" dirty="0">
                          <a:solidFill>
                            <a:srgbClr val="353535"/>
                          </a:solidFill>
                          <a:effectLst/>
                          <a:latin typeface="+mn-ea"/>
                          <a:ea typeface="+mn-ea"/>
                        </a:rPr>
                        <a:t>RS485/422</a:t>
                      </a:r>
                      <a:endParaRPr lang="ko-KR" alt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98434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HDMI 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6213413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 SDI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683727"/>
                  </a:ext>
                </a:extLst>
              </a:tr>
              <a:tr h="126000">
                <a:tc gridSpan="2"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40550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 PELCO-P. PELCO-D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29764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390768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27469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15W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13895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1.3Kg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2337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161 x 186 x 183 mm</a:t>
                      </a:r>
                      <a:endParaRPr lang="en-US" sz="7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059531"/>
                  </a:ext>
                </a:extLst>
              </a:tr>
            </a:tbl>
          </a:graphicData>
        </a:graphic>
      </p:graphicFrame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id="{C036E022-8C6D-95C3-B369-420CDF7BA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309989"/>
              </p:ext>
            </p:extLst>
          </p:nvPr>
        </p:nvGraphicFramePr>
        <p:xfrm>
          <a:off x="3322371" y="6007816"/>
          <a:ext cx="3168000" cy="1810400"/>
        </p:xfrm>
        <a:graphic>
          <a:graphicData uri="http://schemas.openxmlformats.org/drawingml/2006/table">
            <a:tbl>
              <a:tblPr/>
              <a:tblGrid>
                <a:gridCol w="1080000">
                  <a:extLst>
                    <a:ext uri="{9D8B030D-6E8A-4147-A177-3AD203B41FA5}">
                      <a16:colId xmlns:a16="http://schemas.microsoft.com/office/drawing/2014/main" val="2454327548"/>
                    </a:ext>
                  </a:extLst>
                </a:gridCol>
                <a:gridCol w="2088000">
                  <a:extLst>
                    <a:ext uri="{9D8B030D-6E8A-4147-A177-3AD203B41FA5}">
                      <a16:colId xmlns:a16="http://schemas.microsoft.com/office/drawing/2014/main" val="1208355278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7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컨트롤러</a:t>
                      </a:r>
                      <a:r>
                        <a:rPr lang="en-US" altLang="ko-KR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7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7043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VISCA, PELCO-P/D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40505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Baud Rate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1200、2400、4800、9600、19200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129551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Joystick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O, 3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축 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+ 1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버튼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홀 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43433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LCD display screen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176*220pixel, COLOR OLED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7717745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ko-KR" alt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카메라 제어 설정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64</a:t>
                      </a:r>
                      <a:endParaRPr 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242239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Interface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1*RS485, RS-422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1*RS232</a:t>
                      </a: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1*RJ45 (</a:t>
                      </a:r>
                      <a:r>
                        <a:rPr lang="ko-KR" altLang="en-US" sz="700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펌웨어업데이트용</a:t>
                      </a: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7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altLang="ko-KR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1*</a:t>
                      </a: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USB 2.0(Update)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90508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0~40°C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075430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DC12V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26465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2.7W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525069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1.25Kg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602107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b="1" kern="0" spc="0" dirty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ts val="840"/>
                        </a:lnSpc>
                        <a:buNone/>
                      </a:pPr>
                      <a:r>
                        <a:rPr lang="en-US" sz="7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278 * 106.2 * 132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790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468</Words>
  <Application>Microsoft Office PowerPoint</Application>
  <PresentationFormat>A4 용지(210x297mm)</PresentationFormat>
  <Paragraphs>108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122</cp:revision>
  <cp:lastPrinted>2026-05-06T02:47:12Z</cp:lastPrinted>
  <dcterms:created xsi:type="dcterms:W3CDTF">2026-04-16T00:46:52Z</dcterms:created>
  <dcterms:modified xsi:type="dcterms:W3CDTF">2026-07-23T08:27:05Z</dcterms:modified>
  <cp:version/>
</cp:coreProperties>
</file>