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6" r:id="rId1"/>
  </p:sldMasterIdLst>
  <p:notesMasterIdLst>
    <p:notesMasterId r:id="rId3"/>
  </p:notesMasterIdLst>
  <p:sldIdLst>
    <p:sldId id="257" r:id="rId2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/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1656" y="66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4127680-7F81-4D8F-9582-C62C210A6852}" type="datetime1">
              <a:rPr lang="ko-KR" altLang="en-US"/>
              <a:pPr lvl="0">
                <a:defRPr/>
              </a:pPr>
              <a:t>2026-07-29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216150" y="1233488"/>
            <a:ext cx="23034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</a:p>
          <a:p>
            <a:pPr lvl="1">
              <a:defRPr/>
            </a:pPr>
            <a:r>
              <a:rPr lang="ko-KR" altLang="en-US"/>
              <a:t>두 번째 수준</a:t>
            </a:r>
          </a:p>
          <a:p>
            <a:pPr lvl="2">
              <a:defRPr/>
            </a:pPr>
            <a:r>
              <a:rPr lang="ko-KR" altLang="en-US"/>
              <a:t>세 번째 수준</a:t>
            </a:r>
          </a:p>
          <a:p>
            <a:pPr lvl="3">
              <a:defRPr/>
            </a:pPr>
            <a:r>
              <a:rPr lang="ko-KR" altLang="en-US"/>
              <a:t>네 번째 수준</a:t>
            </a:r>
          </a:p>
          <a:p>
            <a:pPr lvl="4">
              <a:defRPr/>
            </a:pPr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77CAF73-58C4-46E1-B0BE-60188ABDBCB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65051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77CAF73-58C4-46E1-B0BE-60188ABDBCBD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1672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536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6736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675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0603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8158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897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0258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9468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359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5947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908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1A9DF-05F7-FB39-2CD6-5CB7D7710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그룹 57">
            <a:extLst>
              <a:ext uri="{FF2B5EF4-FFF2-40B4-BE49-F238E27FC236}">
                <a16:creationId xmlns:a16="http://schemas.microsoft.com/office/drawing/2014/main" id="{5FEE8846-2FBA-6AFB-3135-3EB0ECE2BD55}"/>
              </a:ext>
            </a:extLst>
          </p:cNvPr>
          <p:cNvGrpSpPr/>
          <p:nvPr/>
        </p:nvGrpSpPr>
        <p:grpSpPr>
          <a:xfrm>
            <a:off x="285569" y="402805"/>
            <a:ext cx="2360210" cy="260664"/>
            <a:chOff x="0" y="753326"/>
            <a:chExt cx="2477674" cy="273637"/>
          </a:xfrm>
        </p:grpSpPr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793CDE3F-D0E4-C060-F00A-E0F687DB93E3}"/>
                </a:ext>
              </a:extLst>
            </p:cNvPr>
            <p:cNvSpPr/>
            <p:nvPr/>
          </p:nvSpPr>
          <p:spPr>
            <a:xfrm>
              <a:off x="0" y="753326"/>
              <a:ext cx="2225040" cy="23423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lang="en-US" altLang="ko-KR" sz="1600" dirty="0">
                  <a:solidFill>
                    <a:prstClr val="white"/>
                  </a:solidFill>
                </a:rPr>
                <a:t>Broadcasting</a:t>
              </a:r>
              <a:endPara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0" name="이등변 삼각형 59">
              <a:extLst>
                <a:ext uri="{FF2B5EF4-FFF2-40B4-BE49-F238E27FC236}">
                  <a16:creationId xmlns:a16="http://schemas.microsoft.com/office/drawing/2014/main" id="{76012E51-E9A3-E596-9D07-C005CF31605B}"/>
                </a:ext>
              </a:extLst>
            </p:cNvPr>
            <p:cNvSpPr/>
            <p:nvPr/>
          </p:nvSpPr>
          <p:spPr>
            <a:xfrm>
              <a:off x="1988694" y="867197"/>
              <a:ext cx="488980" cy="159766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18854B88-F495-2A96-B257-6E9EFCE7BFC0}"/>
              </a:ext>
            </a:extLst>
          </p:cNvPr>
          <p:cNvGrpSpPr/>
          <p:nvPr/>
        </p:nvGrpSpPr>
        <p:grpSpPr>
          <a:xfrm>
            <a:off x="263336" y="672074"/>
            <a:ext cx="6283513" cy="69263"/>
            <a:chOff x="323850" y="638623"/>
            <a:chExt cx="6122286" cy="11600"/>
          </a:xfrm>
        </p:grpSpPr>
        <p:cxnSp>
          <p:nvCxnSpPr>
            <p:cNvPr id="62" name="직선 연결선 61">
              <a:extLst>
                <a:ext uri="{FF2B5EF4-FFF2-40B4-BE49-F238E27FC236}">
                  <a16:creationId xmlns:a16="http://schemas.microsoft.com/office/drawing/2014/main" id="{29DF116D-ACAD-3A55-B7B0-B5D3BC75C449}"/>
                </a:ext>
              </a:extLst>
            </p:cNvPr>
            <p:cNvCxnSpPr>
              <a:cxnSpLocks/>
            </p:cNvCxnSpPr>
            <p:nvPr/>
          </p:nvCxnSpPr>
          <p:spPr>
            <a:xfrm>
              <a:off x="3050426" y="650223"/>
              <a:ext cx="3395710" cy="0"/>
            </a:xfrm>
            <a:prstGeom prst="line">
              <a:avLst/>
            </a:prstGeom>
            <a:ln>
              <a:solidFill>
                <a:srgbClr val="52618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직선 연결선 62">
              <a:extLst>
                <a:ext uri="{FF2B5EF4-FFF2-40B4-BE49-F238E27FC236}">
                  <a16:creationId xmlns:a16="http://schemas.microsoft.com/office/drawing/2014/main" id="{0061EC27-54AF-880E-1385-D5B39BE49E49}"/>
                </a:ext>
              </a:extLst>
            </p:cNvPr>
            <p:cNvCxnSpPr>
              <a:cxnSpLocks/>
            </p:cNvCxnSpPr>
            <p:nvPr/>
          </p:nvCxnSpPr>
          <p:spPr>
            <a:xfrm>
              <a:off x="323850" y="638623"/>
              <a:ext cx="2731019" cy="0"/>
            </a:xfrm>
            <a:prstGeom prst="line">
              <a:avLst/>
            </a:prstGeom>
            <a:ln>
              <a:solidFill>
                <a:srgbClr val="1A2954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8C14C045-B6E8-1F6D-33A2-9D66B90D9246}"/>
              </a:ext>
            </a:extLst>
          </p:cNvPr>
          <p:cNvSpPr/>
          <p:nvPr/>
        </p:nvSpPr>
        <p:spPr>
          <a:xfrm>
            <a:off x="301190" y="841103"/>
            <a:ext cx="6245659" cy="364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latinLnBrk="1">
              <a:lnSpc>
                <a:spcPts val="1100"/>
              </a:lnSpc>
            </a:pPr>
            <a:r>
              <a:rPr lang="ko-KR" altLang="ko-KR" sz="900" dirty="0">
                <a:latin typeface="+mn-ea"/>
              </a:rPr>
              <a:t>학교</a:t>
            </a:r>
            <a:r>
              <a:rPr lang="en-US" altLang="ko-KR" sz="900" dirty="0">
                <a:latin typeface="+mn-ea"/>
              </a:rPr>
              <a:t>, </a:t>
            </a:r>
            <a:r>
              <a:rPr lang="ko-KR" altLang="ko-KR" sz="900" dirty="0">
                <a:latin typeface="+mn-ea"/>
              </a:rPr>
              <a:t>관공서</a:t>
            </a:r>
            <a:r>
              <a:rPr lang="en-US" altLang="ko-KR" sz="900" dirty="0">
                <a:latin typeface="+mn-ea"/>
              </a:rPr>
              <a:t>, </a:t>
            </a:r>
            <a:r>
              <a:rPr lang="ko-KR" altLang="ko-KR" sz="900" dirty="0">
                <a:latin typeface="+mn-ea"/>
              </a:rPr>
              <a:t>기업</a:t>
            </a:r>
            <a:r>
              <a:rPr lang="en-US" altLang="ko-KR" sz="900" dirty="0">
                <a:latin typeface="+mn-ea"/>
              </a:rPr>
              <a:t>, </a:t>
            </a:r>
            <a:r>
              <a:rPr lang="ko-KR" altLang="ko-KR" sz="900" dirty="0">
                <a:latin typeface="+mn-ea"/>
              </a:rPr>
              <a:t>공공기관에서 네트워크 및 시리얼 제어 모드가 가능한 </a:t>
            </a:r>
            <a:r>
              <a:rPr lang="en-US" altLang="ko-KR" sz="900" dirty="0">
                <a:latin typeface="+mn-ea"/>
              </a:rPr>
              <a:t>PTZ </a:t>
            </a:r>
            <a:r>
              <a:rPr lang="ko-KR" altLang="ko-KR" sz="900" dirty="0">
                <a:latin typeface="+mn-ea"/>
              </a:rPr>
              <a:t>카메라 컨트롤러로서 </a:t>
            </a:r>
            <a:r>
              <a:rPr lang="en-US" altLang="ko-KR" sz="900" dirty="0">
                <a:latin typeface="+mn-ea"/>
              </a:rPr>
              <a:t>RS-232C, RS-485, LAN</a:t>
            </a:r>
            <a:r>
              <a:rPr lang="ko-KR" altLang="ko-KR" sz="900" dirty="0">
                <a:latin typeface="+mn-ea"/>
              </a:rPr>
              <a:t>등의 다양한 제어 </a:t>
            </a:r>
            <a:r>
              <a:rPr lang="en-US" altLang="ko-KR" sz="900" dirty="0">
                <a:latin typeface="+mn-ea"/>
              </a:rPr>
              <a:t>PORT, 3D Joy Stick</a:t>
            </a:r>
            <a:r>
              <a:rPr lang="ko-KR" altLang="ko-KR" sz="900" dirty="0">
                <a:latin typeface="+mn-ea"/>
              </a:rPr>
              <a:t>을 구비한 고품질의 </a:t>
            </a:r>
            <a:r>
              <a:rPr lang="en-US" altLang="ko-KR" sz="900" dirty="0">
                <a:latin typeface="+mn-ea"/>
              </a:rPr>
              <a:t>PTZ</a:t>
            </a:r>
            <a:r>
              <a:rPr lang="ko-KR" altLang="ko-KR" sz="900" dirty="0">
                <a:latin typeface="+mn-ea"/>
              </a:rPr>
              <a:t>카메라 컨트롤러</a:t>
            </a: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2F0278DE-6785-D976-8A35-5B89478A5D76}"/>
              </a:ext>
            </a:extLst>
          </p:cNvPr>
          <p:cNvCxnSpPr>
            <a:cxnSpLocks/>
          </p:cNvCxnSpPr>
          <p:nvPr/>
        </p:nvCxnSpPr>
        <p:spPr>
          <a:xfrm>
            <a:off x="254070" y="9662019"/>
            <a:ext cx="6293667" cy="9188"/>
          </a:xfrm>
          <a:prstGeom prst="line">
            <a:avLst/>
          </a:prstGeom>
          <a:ln w="7239">
            <a:solidFill>
              <a:srgbClr val="2B3D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A83B4C0-5551-04AD-9CFE-5CEE59F84679}"/>
              </a:ext>
            </a:extLst>
          </p:cNvPr>
          <p:cNvSpPr txBox="1"/>
          <p:nvPr/>
        </p:nvSpPr>
        <p:spPr>
          <a:xfrm>
            <a:off x="634784" y="4293006"/>
            <a:ext cx="30307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790224"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I </a:t>
            </a:r>
            <a:r>
              <a:rPr lang="en-US" altLang="ko-KR" sz="1200" b="1" dirty="0">
                <a:solidFill>
                  <a:srgbClr val="FF0000"/>
                </a:solidFill>
              </a:rPr>
              <a:t>Technical Specifications</a:t>
            </a: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1E539715-D142-3EFA-33DD-B67549496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6867378"/>
              </p:ext>
            </p:extLst>
          </p:nvPr>
        </p:nvGraphicFramePr>
        <p:xfrm>
          <a:off x="635070" y="1496811"/>
          <a:ext cx="2583556" cy="26892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823266644"/>
                    </a:ext>
                  </a:extLst>
                </a:gridCol>
                <a:gridCol w="185726">
                  <a:extLst>
                    <a:ext uri="{9D8B030D-6E8A-4147-A177-3AD203B41FA5}">
                      <a16:colId xmlns:a16="http://schemas.microsoft.com/office/drawing/2014/main" val="2478834776"/>
                    </a:ext>
                  </a:extLst>
                </a:gridCol>
                <a:gridCol w="937146">
                  <a:extLst>
                    <a:ext uri="{9D8B030D-6E8A-4147-A177-3AD203B41FA5}">
                      <a16:colId xmlns:a16="http://schemas.microsoft.com/office/drawing/2014/main" val="1773184050"/>
                    </a:ext>
                  </a:extLst>
                </a:gridCol>
                <a:gridCol w="1252404">
                  <a:extLst>
                    <a:ext uri="{9D8B030D-6E8A-4147-A177-3AD203B41FA5}">
                      <a16:colId xmlns:a16="http://schemas.microsoft.com/office/drawing/2014/main" val="2584910323"/>
                    </a:ext>
                  </a:extLst>
                </a:gridCol>
              </a:tblGrid>
              <a:tr h="493467">
                <a:tc gridSpan="2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algn="l" defTabSz="790224">
                        <a:defRPr/>
                      </a:pPr>
                      <a:r>
                        <a:rPr lang="en-US" altLang="ko-KR" sz="1900" b="1" dirty="0">
                          <a:solidFill>
                            <a:srgbClr val="393536"/>
                          </a:solidFill>
                        </a:rPr>
                        <a:t>BK-400</a:t>
                      </a:r>
                      <a:endParaRPr lang="ko-KR" altLang="ko-KR" sz="1900" b="1" dirty="0">
                        <a:solidFill>
                          <a:srgbClr val="39353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7594413"/>
                  </a:ext>
                </a:extLst>
              </a:tr>
              <a:tr h="1567708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8766302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G2B </a:t>
                      </a: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맑은 고딕 Semilight" panose="020B0502040204020203" pitchFamily="50" charset="-127"/>
                        </a:rPr>
                        <a:t>25496654</a:t>
                      </a:r>
                      <a:endParaRPr kumimoji="0" lang="ko-KR" alt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456751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latinLnBrk="1"/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</a:t>
                      </a: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조달가격 </a:t>
                      </a: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맑은 고딕 Semilight" panose="020B0502040204020203" pitchFamily="50" charset="-127"/>
                        </a:rPr>
                        <a:t>1,700,000원</a:t>
                      </a:r>
                      <a:endParaRPr lang="ko-KR" altLang="en-US" sz="1000" b="1" dirty="0">
                        <a:solidFill>
                          <a:srgbClr val="0000CC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233980"/>
                  </a:ext>
                </a:extLst>
              </a:tr>
            </a:tbl>
          </a:graphicData>
        </a:graphic>
      </p:graphicFrame>
      <p:pic>
        <p:nvPicPr>
          <p:cNvPr id="20" name="그림 19">
            <a:extLst>
              <a:ext uri="{FF2B5EF4-FFF2-40B4-BE49-F238E27FC236}">
                <a16:creationId xmlns:a16="http://schemas.microsoft.com/office/drawing/2014/main" id="{AF615486-3EC8-E662-FD8E-D2B2FB7CF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727" y="1549778"/>
            <a:ext cx="378866" cy="230400"/>
          </a:xfrm>
          <a:prstGeom prst="rect">
            <a:avLst/>
          </a:prstGeom>
          <a:noFill/>
        </p:spPr>
      </p:pic>
      <p:graphicFrame>
        <p:nvGraphicFramePr>
          <p:cNvPr id="46" name="표 45">
            <a:extLst>
              <a:ext uri="{FF2B5EF4-FFF2-40B4-BE49-F238E27FC236}">
                <a16:creationId xmlns:a16="http://schemas.microsoft.com/office/drawing/2014/main" id="{7C434F03-172C-C4AB-3C20-5A5FFB6B8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4678480"/>
              </p:ext>
            </p:extLst>
          </p:nvPr>
        </p:nvGraphicFramePr>
        <p:xfrm>
          <a:off x="3169225" y="1762157"/>
          <a:ext cx="3053705" cy="21475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3705">
                  <a:extLst>
                    <a:ext uri="{9D8B030D-6E8A-4147-A177-3AD203B41FA5}">
                      <a16:colId xmlns:a16="http://schemas.microsoft.com/office/drawing/2014/main" val="4195348621"/>
                    </a:ext>
                  </a:extLst>
                </a:gridCol>
              </a:tblGrid>
              <a:tr h="21849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I </a:t>
                      </a:r>
                      <a:r>
                        <a:rPr lang="en-US" altLang="ko-KR" sz="1200" b="1" dirty="0">
                          <a:solidFill>
                            <a:srgbClr val="FF0000"/>
                          </a:solidFill>
                          <a:latin typeface="+mn-lt"/>
                          <a:ea typeface="+mn-ea"/>
                        </a:rPr>
                        <a:t>Choice Point</a:t>
                      </a:r>
                      <a:endParaRPr kumimoji="0" lang="ko-KR" alt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0497582"/>
                  </a:ext>
                </a:extLst>
              </a:tr>
              <a:tr h="1873270">
                <a:tc>
                  <a:txBody>
                    <a:bodyPr/>
                    <a:lstStyle/>
                    <a:p>
                      <a:pPr marL="171450" indent="-171450" fontAlgn="base" latinLnBrk="1">
                        <a:lnSpc>
                          <a:spcPts val="13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하나의 장치로 최대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64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대의 카메라를 제어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</a:t>
                      </a:r>
                      <a:endParaRPr lang="ko-KR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1">
                        <a:lnSpc>
                          <a:spcPts val="13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VISCA, CISCO, POLYCOM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프로토콜지원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프리셋위치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저장지원</a:t>
                      </a:r>
                    </a:p>
                    <a:p>
                      <a:pPr marL="171450" indent="-171450" fontAlgn="base" latinLnBrk="1">
                        <a:lnSpc>
                          <a:spcPts val="13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다중 제어 포트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(LAN(Spare), RS232, RS422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및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RS485)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지원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endParaRPr lang="ko-KR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1">
                        <a:lnSpc>
                          <a:spcPts val="13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4D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조이스틱은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하이엔드급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제품으로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높은 정확도와 유연한 조작</a:t>
                      </a:r>
                    </a:p>
                    <a:p>
                      <a:pPr marL="171450" indent="-171450" fontAlgn="base" latinLnBrk="1">
                        <a:lnSpc>
                          <a:spcPts val="13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설정 정보를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176*220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크기의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OLED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창에 표시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endParaRPr lang="ko-KR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1">
                        <a:lnSpc>
                          <a:spcPts val="13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저조도의 사용환경에 대응한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백라이트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버튼키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제공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endParaRPr lang="ko-KR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1">
                        <a:lnSpc>
                          <a:spcPts val="13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프리셋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실행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설정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삭제 및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OSD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메뉴 설정기능 지원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546215"/>
                  </a:ext>
                </a:extLst>
              </a:tr>
            </a:tbl>
          </a:graphicData>
        </a:graphic>
      </p:graphicFrame>
      <p:graphicFrame>
        <p:nvGraphicFramePr>
          <p:cNvPr id="29" name="표 28">
            <a:extLst>
              <a:ext uri="{FF2B5EF4-FFF2-40B4-BE49-F238E27FC236}">
                <a16:creationId xmlns:a16="http://schemas.microsoft.com/office/drawing/2014/main" id="{9A964640-A9B6-73D9-561F-077793F989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3847215"/>
              </p:ext>
            </p:extLst>
          </p:nvPr>
        </p:nvGraphicFramePr>
        <p:xfrm>
          <a:off x="674727" y="4576375"/>
          <a:ext cx="5508546" cy="2931732"/>
        </p:xfrm>
        <a:graphic>
          <a:graphicData uri="http://schemas.openxmlformats.org/drawingml/2006/table">
            <a:tbl>
              <a:tblPr/>
              <a:tblGrid>
                <a:gridCol w="1877914">
                  <a:extLst>
                    <a:ext uri="{9D8B030D-6E8A-4147-A177-3AD203B41FA5}">
                      <a16:colId xmlns:a16="http://schemas.microsoft.com/office/drawing/2014/main" val="2701667482"/>
                    </a:ext>
                  </a:extLst>
                </a:gridCol>
                <a:gridCol w="3630632">
                  <a:extLst>
                    <a:ext uri="{9D8B030D-6E8A-4147-A177-3AD203B41FA5}">
                      <a16:colId xmlns:a16="http://schemas.microsoft.com/office/drawing/2014/main" val="3598610897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Spec</a:t>
                      </a:r>
                      <a:r>
                        <a:rPr lang="en-US" altLang="ko-KR" sz="900" b="1" kern="0" spc="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 Item</a:t>
                      </a:r>
                      <a:endParaRPr lang="en-US" altLang="ko-KR" sz="900" b="1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Details</a:t>
                      </a:r>
                      <a:endParaRPr lang="en-US" sz="900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474909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한양신명조"/>
                          <a:ea typeface="한양신명조"/>
                        </a:rPr>
                        <a:t>Protocol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VISCA, PELCO-P/D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44766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한양신명조"/>
                          <a:ea typeface="한양신명조"/>
                        </a:rPr>
                        <a:t>Baud Rate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1200</a:t>
                      </a:r>
                      <a:r>
                        <a:rPr lang="ko-KR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、</a:t>
                      </a: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2400</a:t>
                      </a:r>
                      <a:r>
                        <a:rPr lang="ko-KR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、</a:t>
                      </a: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4800</a:t>
                      </a:r>
                      <a:r>
                        <a:rPr lang="ko-KR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、</a:t>
                      </a: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9600</a:t>
                      </a:r>
                      <a:r>
                        <a:rPr lang="ko-KR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、</a:t>
                      </a: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19200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985198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buNone/>
                      </a:pPr>
                      <a:r>
                        <a:rPr lang="en-US" sz="900" b="1" kern="0" spc="0">
                          <a:solidFill>
                            <a:schemeClr val="tx2"/>
                          </a:solidFill>
                          <a:effectLst/>
                          <a:latin typeface="한양신명조"/>
                          <a:ea typeface="한양신명조"/>
                        </a:rPr>
                        <a:t>Joystick</a:t>
                      </a:r>
                      <a:endParaRPr lang="ko-KR" sz="900" b="1" kern="0" spc="0">
                        <a:solidFill>
                          <a:schemeClr val="tx2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O, 3 </a:t>
                      </a:r>
                      <a:r>
                        <a:rPr lang="ko-KR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축 </a:t>
                      </a: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+ 1 </a:t>
                      </a:r>
                      <a:r>
                        <a:rPr lang="ko-KR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버튼</a:t>
                      </a: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, </a:t>
                      </a:r>
                      <a:r>
                        <a:rPr lang="ko-KR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홀 센서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34786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한양신명조"/>
                          <a:ea typeface="한양신명조"/>
                        </a:rPr>
                        <a:t>LCD Display Screen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176*220pixel, COLOR OLED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2981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buNone/>
                      </a:pPr>
                      <a:r>
                        <a:rPr lang="ko-KR" sz="900" b="1" kern="0" spc="0">
                          <a:solidFill>
                            <a:schemeClr val="tx2"/>
                          </a:solidFill>
                          <a:effectLst/>
                          <a:latin typeface="한양신명조"/>
                          <a:ea typeface="한양신명조"/>
                        </a:rPr>
                        <a:t>제어 카메라 설정</a:t>
                      </a:r>
                      <a:endParaRPr lang="ko-KR" sz="900" b="1" kern="0" spc="0">
                        <a:solidFill>
                          <a:schemeClr val="tx2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64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61666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한양신명조"/>
                          <a:ea typeface="한양신명조"/>
                        </a:rPr>
                        <a:t>Interface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1*RS485, RS-422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  <a:p>
                      <a:pPr marL="0" marR="0" indent="0" algn="ctr" fontAlgn="base" latinLnBrk="1">
                        <a:lnSpc>
                          <a:spcPct val="16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1*RS232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  <a:p>
                      <a:pPr marL="0" marR="0" indent="0" algn="ctr" fontAlgn="base" latinLnBrk="1">
                        <a:lnSpc>
                          <a:spcPct val="16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1*RJ45 (</a:t>
                      </a:r>
                      <a:r>
                        <a:rPr lang="ko-KR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옵션</a:t>
                      </a: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)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  <a:p>
                      <a:pPr marL="0" marR="0" indent="0" algn="ctr" fontAlgn="base" latinLnBrk="1">
                        <a:lnSpc>
                          <a:spcPct val="16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1*USB 2.0(Update)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11005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나눔명조"/>
                          <a:ea typeface="나눔명조"/>
                        </a:rPr>
                        <a:t>Operating Temperature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한컴바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나눔명조"/>
                          <a:ea typeface="나눔명조"/>
                        </a:rPr>
                        <a:t>0~40°C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004076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나눔명조"/>
                          <a:ea typeface="나눔명조"/>
                        </a:rPr>
                        <a:t>Power Requirements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한컴바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나눔명조"/>
                          <a:ea typeface="나눔명조"/>
                        </a:rPr>
                        <a:t>DC12V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243154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나눔명조"/>
                          <a:ea typeface="나눔명조"/>
                        </a:rPr>
                        <a:t>Power Consumption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한컴바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2.7W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765906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나눔명조"/>
                          <a:ea typeface="나눔명조"/>
                        </a:rPr>
                        <a:t>Product Weight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한컴바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1.25KG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893434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나눔명조"/>
                          <a:ea typeface="나눔명조"/>
                        </a:rPr>
                        <a:t>Dimension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한컴바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278 * 106.2 * 132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8405640"/>
                  </a:ext>
                </a:extLst>
              </a:tr>
            </a:tbl>
          </a:graphicData>
        </a:graphic>
      </p:graphicFrame>
      <p:pic>
        <p:nvPicPr>
          <p:cNvPr id="4" name="그림 3">
            <a:extLst>
              <a:ext uri="{FF2B5EF4-FFF2-40B4-BE49-F238E27FC236}">
                <a16:creationId xmlns:a16="http://schemas.microsoft.com/office/drawing/2014/main" id="{8D408EC6-0112-C61A-EEA0-782310349C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87" y="2111046"/>
            <a:ext cx="2301529" cy="108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26624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425</TotalTime>
  <Words>203</Words>
  <Application>Microsoft Office PowerPoint</Application>
  <PresentationFormat>A4 용지(210x297mm)</PresentationFormat>
  <Paragraphs>42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0" baseType="lpstr">
      <vt:lpstr>나눔명조</vt:lpstr>
      <vt:lpstr>맑은 고딕</vt:lpstr>
      <vt:lpstr>바탕</vt:lpstr>
      <vt:lpstr>한양신명조</vt:lpstr>
      <vt:lpstr>한컴바탕</vt:lpstr>
      <vt:lpstr>Arial</vt:lpstr>
      <vt:lpstr>Calibri</vt:lpstr>
      <vt:lpstr>Calibri Light</vt:lpstr>
      <vt:lpstr>Office 테마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이혜진</dc:creator>
  <cp:lastModifiedBy>이혜진</cp:lastModifiedBy>
  <cp:revision>114</cp:revision>
  <cp:lastPrinted>2026-05-06T02:47:12Z</cp:lastPrinted>
  <dcterms:created xsi:type="dcterms:W3CDTF">2026-04-16T00:46:52Z</dcterms:created>
  <dcterms:modified xsi:type="dcterms:W3CDTF">2026-07-29T05:35:49Z</dcterms:modified>
  <cp:version/>
</cp:coreProperties>
</file>