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1190" y="841103"/>
            <a:ext cx="6231092" cy="509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1">
              <a:lnSpc>
                <a:spcPts val="1100"/>
              </a:lnSpc>
            </a:pPr>
            <a:r>
              <a:rPr lang="ko-KR" altLang="ko-KR" sz="900" dirty="0">
                <a:latin typeface="+mn-ea"/>
              </a:rPr>
              <a:t>관공서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기업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학교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공공기관 등에서 영상회의시스템에 사용하는 장치로서 </a:t>
            </a:r>
            <a:r>
              <a:rPr lang="en-US" altLang="ko-KR" sz="900" dirty="0">
                <a:latin typeface="+mn-ea"/>
              </a:rPr>
              <a:t>1/2.8“ CMOS </a:t>
            </a:r>
            <a:r>
              <a:rPr lang="ko-KR" altLang="ko-KR" sz="900" dirty="0" err="1">
                <a:latin typeface="+mn-ea"/>
              </a:rPr>
              <a:t>센서모듈과</a:t>
            </a:r>
            <a:r>
              <a:rPr lang="ko-KR" altLang="ko-KR" sz="900" dirty="0">
                <a:latin typeface="+mn-ea"/>
              </a:rPr>
              <a:t> </a:t>
            </a:r>
            <a:r>
              <a:rPr lang="en-US" altLang="ko-KR" sz="900" dirty="0">
                <a:latin typeface="+mn-ea"/>
              </a:rPr>
              <a:t>2.14</a:t>
            </a:r>
            <a:r>
              <a:rPr lang="ko-KR" altLang="ko-KR" sz="900" dirty="0" err="1">
                <a:latin typeface="+mn-ea"/>
              </a:rPr>
              <a:t>메가픽셀</a:t>
            </a:r>
            <a:r>
              <a:rPr lang="en-US" altLang="ko-KR" sz="900" dirty="0">
                <a:latin typeface="+mn-ea"/>
              </a:rPr>
              <a:t>, 20</a:t>
            </a:r>
            <a:r>
              <a:rPr lang="ko-KR" altLang="ko-KR" sz="900" dirty="0">
                <a:latin typeface="+mn-ea"/>
              </a:rPr>
              <a:t>배 </a:t>
            </a:r>
            <a:r>
              <a:rPr lang="ko-KR" altLang="ko-KR" sz="900" dirty="0" err="1">
                <a:latin typeface="+mn-ea"/>
              </a:rPr>
              <a:t>광학줌</a:t>
            </a:r>
            <a:r>
              <a:rPr lang="ko-KR" altLang="ko-KR" sz="900" dirty="0">
                <a:latin typeface="+mn-ea"/>
              </a:rPr>
              <a:t> 및 </a:t>
            </a:r>
            <a:r>
              <a:rPr lang="en-US" altLang="ko-KR" sz="900" dirty="0">
                <a:latin typeface="+mn-ea"/>
              </a:rPr>
              <a:t>HDMI, SDI</a:t>
            </a:r>
            <a:r>
              <a:rPr lang="ko-KR" altLang="ko-KR" sz="900" dirty="0">
                <a:latin typeface="+mn-ea"/>
              </a:rPr>
              <a:t>출력과 </a:t>
            </a:r>
            <a:r>
              <a:rPr lang="en-US" altLang="ko-KR" sz="900" dirty="0">
                <a:latin typeface="+mn-ea"/>
              </a:rPr>
              <a:t>ONVIF</a:t>
            </a:r>
            <a:r>
              <a:rPr lang="ko-KR" altLang="ko-KR" sz="900" dirty="0">
                <a:latin typeface="+mn-ea"/>
              </a:rPr>
              <a:t>출력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강사자동추적기능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고품질의 스피커폰제공 등으로 원격지에서</a:t>
            </a:r>
            <a:r>
              <a:rPr lang="en-US" altLang="ko-KR" sz="900" dirty="0">
                <a:latin typeface="+mn-ea"/>
              </a:rPr>
              <a:t> </a:t>
            </a:r>
            <a:r>
              <a:rPr lang="ko-KR" altLang="ko-KR" sz="900" dirty="0">
                <a:latin typeface="+mn-ea"/>
              </a:rPr>
              <a:t>실시간 및 쌍방향으로 영상 회의가 가능하며 카메라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마이크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스피커를 일체형으로 제공하는 영상회의시스템</a:t>
            </a:r>
            <a:r>
              <a:rPr lang="ko-KR" altLang="ko-KR" sz="900" dirty="0"/>
              <a:t> 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3324703" y="1683649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92962"/>
              </p:ext>
            </p:extLst>
          </p:nvPr>
        </p:nvGraphicFramePr>
        <p:xfrm>
          <a:off x="287618" y="1393114"/>
          <a:ext cx="2583556" cy="2485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PTZC–202A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363677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24727573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5,170,000원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33" y="14603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907332"/>
              </p:ext>
            </p:extLst>
          </p:nvPr>
        </p:nvGraphicFramePr>
        <p:xfrm>
          <a:off x="277851" y="3885511"/>
          <a:ext cx="3067779" cy="569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7779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16040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fontAlgn="base" latinLnBrk="0">
                        <a:lnSpc>
                          <a:spcPts val="1200"/>
                        </a:lnSpc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 </a:t>
                      </a:r>
                      <a:r>
                        <a:rPr lang="en-US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카메라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딥러닝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기반의 고급 인체감지 및 추적기술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본 카메라는 강의실의 강사를 추적할 수 있습니다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카메라는 강사의 신체사이즈 확인해서 자동으로 조정이 됩니다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뛰어난 장애물 잠금 및 간섭방지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카메라가 장애물에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간섭없이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계속 추적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추적하는 피사체가 오랫동안 움직이지 않거나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미세하게 움직일 때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또는 프로젝터나 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자가 방해를 할 때에도 추적성능이 방해받지 않습니다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조명과 빛들 다른 움직임의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간섭없이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특정표적을 정확하게 안정적으로 추적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목표물이 뒤돌아 있거나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마스크를 쓰거나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오랫동안 가만히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있을때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추적 효과에 영향을 주지 않습니다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교실의 크기나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모양등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각기 다른 유형의 교실에 최적화된 제품입니다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IP(Network)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기능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(H.265/H.264,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듀얼스트리밍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다양한 인터페이스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(HDMI 1.4, USB2.0, 3G-SDI, Audio In)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고화질의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2.14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메가픽셀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1/2.8” CMOS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센서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20x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광학줌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채용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다양한 프로토콜지원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(VASCA, PELCO-P. PELCO-D)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IR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리모컨을 통한 제어가능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삼각대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천장 설치가능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벽설치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가능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옵션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200"/>
                        </a:lnSpc>
                      </a:pP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200"/>
                        </a:lnSpc>
                      </a:pP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 스피커폰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인터넷 전화 회의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Zoom,MS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Teams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등의 회의 소프트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웨어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호환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360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도 스마트 픽업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에코캔슬링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384ms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전이중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통화 기술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지능형 동적 노이즈 감소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오디오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플러그 앤 플레이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노이즈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캔슬링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컴팩트하고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휴대성이 뛰어난 디자인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49691F58-4CF6-7ECC-E17F-E95A6026F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760154"/>
              </p:ext>
            </p:extLst>
          </p:nvPr>
        </p:nvGraphicFramePr>
        <p:xfrm>
          <a:off x="3324703" y="7674510"/>
          <a:ext cx="3168000" cy="1022333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1278840559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971398948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Item(</a:t>
                      </a:r>
                      <a:r>
                        <a:rPr lang="ko-KR" altLang="en-US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스피커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en-US" sz="7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629655"/>
                  </a:ext>
                </a:extLst>
              </a:tr>
              <a:tr h="75081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오디오 대역폭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100~16Khz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898027"/>
                  </a:ext>
                </a:extLst>
              </a:tr>
              <a:tr h="8894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감도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-38dB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668469"/>
                  </a:ext>
                </a:extLst>
              </a:tr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S/N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≥ 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65dB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826468"/>
                  </a:ext>
                </a:extLst>
              </a:tr>
              <a:tr h="8894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ko-KR" sz="7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연결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한양신명조"/>
                          <a:ea typeface="한양신명조"/>
                        </a:rPr>
                        <a:t>USB 2.0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808085"/>
                  </a:ext>
                </a:extLst>
              </a:tr>
              <a:tr h="8894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Product Weight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D0D0D"/>
                          </a:solidFill>
                          <a:effectLst/>
                          <a:latin typeface="나눔명조"/>
                          <a:ea typeface="나눔명조"/>
                        </a:rPr>
                        <a:t>0.25Kg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257926"/>
                  </a:ext>
                </a:extLst>
              </a:tr>
              <a:tr h="88945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Operating Temperature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0~40°C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073609"/>
                  </a:ext>
                </a:extLst>
              </a:tr>
              <a:tr h="8957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Dimension</a:t>
                      </a:r>
                      <a:endParaRPr lang="ko-KR" sz="7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155mm x 55mm x 155mm</a:t>
                      </a:r>
                      <a:endParaRPr lang="ko-KR" sz="700" kern="0" spc="0" dirty="0">
                        <a:solidFill>
                          <a:srgbClr val="000000"/>
                        </a:solidFill>
                        <a:effectLst/>
                        <a:latin typeface="굴림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729763"/>
                  </a:ext>
                </a:extLst>
              </a:tr>
            </a:tbl>
          </a:graphicData>
        </a:graphic>
      </p:graphicFrame>
      <p:grpSp>
        <p:nvGrpSpPr>
          <p:cNvPr id="2" name="그룹 1">
            <a:extLst>
              <a:ext uri="{FF2B5EF4-FFF2-40B4-BE49-F238E27FC236}">
                <a16:creationId xmlns:a16="http://schemas.microsoft.com/office/drawing/2014/main" id="{4FA674EC-DB40-F1C3-3E8E-DFCE27345F7C}"/>
              </a:ext>
            </a:extLst>
          </p:cNvPr>
          <p:cNvGrpSpPr/>
          <p:nvPr/>
        </p:nvGrpSpPr>
        <p:grpSpPr>
          <a:xfrm>
            <a:off x="706438" y="1862733"/>
            <a:ext cx="2117507" cy="1260000"/>
            <a:chOff x="443099" y="2025399"/>
            <a:chExt cx="3276244" cy="1799157"/>
          </a:xfrm>
          <a:noFill/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AD02D14A-4404-8744-4A54-C33479D1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099" y="2025399"/>
              <a:ext cx="1621409" cy="1565690"/>
            </a:xfrm>
            <a:prstGeom prst="rect">
              <a:avLst/>
            </a:prstGeom>
            <a:grpFill/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B14F7E0F-A344-AD2B-AF57-D2D5A16A7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2742" y="2067955"/>
              <a:ext cx="1756601" cy="1756601"/>
            </a:xfrm>
            <a:prstGeom prst="rect">
              <a:avLst/>
            </a:prstGeom>
            <a:grpFill/>
          </p:spPr>
        </p:pic>
      </p:grp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F176C5F1-B89A-3BEC-1253-5294E46ADF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323523"/>
              </p:ext>
            </p:extLst>
          </p:nvPr>
        </p:nvGraphicFramePr>
        <p:xfrm>
          <a:off x="3312610" y="1963335"/>
          <a:ext cx="3168000" cy="5649920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576095981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262027325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Item(</a:t>
                      </a:r>
                      <a:r>
                        <a:rPr lang="ko-KR" altLang="en-US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카메라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en-US" altLang="ko-KR" sz="7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en-US" sz="7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0368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이미지센서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1/2.8“CMOS, 2.14</a:t>
                      </a:r>
                      <a:r>
                        <a:rPr lang="ko-KR" altLang="en-US" sz="700" kern="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메가픽셀</a:t>
                      </a:r>
                      <a:endParaRPr lang="ko-KR" altLang="en-US" sz="7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211125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초점거리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f=5.2mm ~ 98mm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88341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광학줌</a:t>
                      </a:r>
                      <a:endParaRPr lang="ko-KR" altLang="en-US" sz="7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20X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692504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디지털줌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12X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339688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조리개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F 1.5~3.0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2768953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수평화각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59.5°~2.9°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609100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셔터스피드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1/25~1/10,000s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056093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화이트밸런스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자동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실내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실외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lang="ko-KR" altLang="en-US" sz="700" kern="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원푸시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수동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,,</a:t>
                      </a:r>
                      <a:r>
                        <a:rPr lang="ko-KR" altLang="en-US" sz="700" kern="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자동주적</a:t>
                      </a:r>
                      <a:endParaRPr lang="ko-KR" altLang="en-US" sz="7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829667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S/N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≥50dB</a:t>
                      </a:r>
                      <a:endParaRPr lang="en-US" sz="700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901739"/>
                  </a:ext>
                </a:extLst>
              </a:tr>
              <a:tr h="137648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PTZ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4004506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팬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-170° ~ +170°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743871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틸트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수직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-30° ~ +90°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101909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팬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0.2° ~ 120°/s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026489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틸트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수직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0.2° ~ 80°/s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344200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프리셋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 개수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64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510252"/>
                  </a:ext>
                </a:extLst>
              </a:tr>
              <a:tr h="137648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비디오출력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7940037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비디오형식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1080P60/50/30/25,1080i60/50,720P/60/50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2018734"/>
                  </a:ext>
                </a:extLst>
              </a:tr>
              <a:tr h="137648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네트워크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4927523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해상도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최대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.1080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P60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189306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이미지 압축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it-IT" sz="70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H.265, H.264, NDI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992531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오디오 압축 형식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AAC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589567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프로토콜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HTTP,TCP,UDP,RTSP,RTMP,ONVIF, NDI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1898632"/>
                  </a:ext>
                </a:extLst>
              </a:tr>
              <a:tr h="137648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USB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96582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USB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인터페이스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USB2.0B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타입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480425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UVC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지원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3546360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비디오 포맷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1920x1080/30p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541822"/>
                  </a:ext>
                </a:extLst>
              </a:tr>
              <a:tr h="137648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인터페이스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688250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USB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USB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869529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오디오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라인 입력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3.5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mm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488723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제어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RS-232 In, 1 RS-232 Out/RS-485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312307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HDMI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HDMI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286317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LAN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LAN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048994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SDI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SDI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5619714"/>
                  </a:ext>
                </a:extLst>
              </a:tr>
              <a:tr h="137648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일반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88913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Protocol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VISCA, PELCO-P. PELCO-D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6492598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0~40°C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37039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DC12V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340781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15W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575914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1.1Kg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353964"/>
                  </a:ext>
                </a:extLst>
              </a:tr>
              <a:tr h="137648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176mm×136mm×169mm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390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502</Words>
  <Application>Microsoft Office PowerPoint</Application>
  <PresentationFormat>A4 용지(210x297mm)</PresentationFormat>
  <Paragraphs>126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굴림</vt:lpstr>
      <vt:lpstr>나눔고딕</vt:lpstr>
      <vt:lpstr>나눔명조</vt:lpstr>
      <vt:lpstr>맑은 고딕</vt:lpstr>
      <vt:lpstr>바탕</vt:lpstr>
      <vt:lpstr>한양신명조</vt:lpstr>
      <vt:lpstr>한컴바탕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123</cp:revision>
  <cp:lastPrinted>2026-05-06T02:47:12Z</cp:lastPrinted>
  <dcterms:created xsi:type="dcterms:W3CDTF">2026-04-16T00:46:52Z</dcterms:created>
  <dcterms:modified xsi:type="dcterms:W3CDTF">2026-07-27T05:18:10Z</dcterms:modified>
  <cp:version/>
</cp:coreProperties>
</file>