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5070" y="4641913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586708"/>
              </p:ext>
            </p:extLst>
          </p:nvPr>
        </p:nvGraphicFramePr>
        <p:xfrm>
          <a:off x="635070" y="1745008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6858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IP-CASTER 4K</a:t>
                      </a:r>
                      <a:endParaRPr kumimoji="0" lang="ko-KR" altLang="ko-KR" sz="2000" b="1" i="0" u="none" strike="noStrike" kern="1200" cap="none" spc="0" normalizeH="0" baseline="0" dirty="0">
                        <a:solidFill>
                          <a:srgbClr val="39353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               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797975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183657"/>
              </p:ext>
            </p:extLst>
          </p:nvPr>
        </p:nvGraphicFramePr>
        <p:xfrm>
          <a:off x="3169225" y="2010354"/>
          <a:ext cx="3053705" cy="2147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 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63323" marR="0" lvl="0" indent="-163323" algn="l" defTabSz="790224" rtl="0" eaLnBrk="1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4K IP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다채널 입출력</a:t>
                      </a:r>
                    </a:p>
                    <a:p>
                      <a:pPr marL="163323" marR="0" lvl="0" indent="-163323" algn="l" defTabSz="790224" rtl="0" eaLnBrk="1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r>
                        <a:rPr kumimoji="0" lang="en-US" altLang="ko-KR" sz="9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4</a:t>
                      </a:r>
                      <a:r>
                        <a:rPr kumimoji="0" lang="ko-KR" altLang="en-US" sz="9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채널 </a:t>
                      </a:r>
                      <a:r>
                        <a:rPr kumimoji="0" lang="en-US" altLang="ko-KR" sz="9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4K HDMI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입력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, 1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채널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4K HDMI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출력</a:t>
                      </a:r>
                    </a:p>
                    <a:p>
                      <a:pPr marL="163323" marR="0" lvl="0" indent="-163323" algn="l" defTabSz="790224" rtl="0" eaLnBrk="1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r>
                        <a:rPr kumimoji="0" lang="en-US" altLang="ko-KR" sz="9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4K NDI </a:t>
                      </a:r>
                      <a:r>
                        <a:rPr kumimoji="0" lang="ko-KR" altLang="en-US" sz="9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입출력</a:t>
                      </a:r>
                    </a:p>
                    <a:p>
                      <a:pPr marL="163323" lvl="0" indent="-163323" defTabSz="790224">
                        <a:lnSpc>
                          <a:spcPts val="1100"/>
                        </a:lnSpc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4K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동시녹화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/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스트리밍</a:t>
                      </a:r>
                    </a:p>
                    <a:p>
                      <a:pPr marL="163323" lvl="0" indent="-163323" defTabSz="790224">
                        <a:lnSpc>
                          <a:spcPts val="1100"/>
                        </a:lnSpc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4K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믹서를 이용한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PIP/PBP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멀티 화면 구성</a:t>
                      </a:r>
                    </a:p>
                    <a:p>
                      <a:pPr marL="163323" lvl="0" indent="-163323" defTabSz="790224">
                        <a:lnSpc>
                          <a:spcPts val="1100"/>
                        </a:lnSpc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r>
                        <a:rPr kumimoji="0" lang="ko-KR" altLang="en-US" sz="9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입력 미리보기를 </a:t>
                      </a:r>
                      <a:r>
                        <a:rPr kumimoji="0" lang="ko-KR" altLang="en-US" sz="900" b="0" i="0" u="none" strike="noStrike" kern="1200" cap="none" spc="0" normalizeH="0" baseline="0" dirty="0" err="1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멀티뷰로</a:t>
                      </a:r>
                      <a:r>
                        <a:rPr kumimoji="0" lang="ko-KR" altLang="en-US" sz="9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 구성하여 출력</a:t>
                      </a:r>
                    </a:p>
                    <a:p>
                      <a:pPr marL="163323" lvl="0" indent="-163323" defTabSz="790224">
                        <a:lnSpc>
                          <a:spcPts val="1100"/>
                        </a:lnSpc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사용자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UI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레이아웃이 가능한 입력 미리보기</a:t>
                      </a:r>
                      <a:endParaRPr lang="en-US" altLang="ko-KR" sz="900" b="0" dirty="0">
                        <a:solidFill>
                          <a:prstClr val="black"/>
                        </a:solidFill>
                        <a:latin typeface="맑은 고딕"/>
                        <a:ea typeface="+mn-ea"/>
                      </a:endParaRPr>
                    </a:p>
                    <a:p>
                      <a:pPr marL="163323" lvl="0" indent="-163323" defTabSz="790224">
                        <a:lnSpc>
                          <a:spcPts val="1100"/>
                        </a:lnSpc>
                        <a:buClr>
                          <a:srgbClr val="5B75A7"/>
                        </a:buClr>
                        <a:buSzPct val="80000"/>
                        <a:buFont typeface="맑은 고딕"/>
                        <a:buChar char="■"/>
                        <a:defRPr/>
                      </a:pPr>
                      <a:endParaRPr lang="ko-KR" altLang="en-US" sz="900" b="0" dirty="0">
                        <a:solidFill>
                          <a:prstClr val="black"/>
                        </a:solidFill>
                        <a:latin typeface="맑은 고딕"/>
                        <a:ea typeface="+mn-ea"/>
                      </a:endParaRPr>
                    </a:p>
                    <a:p>
                      <a:pPr>
                        <a:lnSpc>
                          <a:spcPts val="1100"/>
                        </a:lnSpc>
                        <a:buFont typeface="Arial"/>
                        <a:buNone/>
                        <a:defRPr/>
                      </a:pPr>
                      <a:r>
                        <a:rPr kumimoji="0" lang="en-US" altLang="ko-KR" sz="800" b="0" i="0" u="none" strike="noStrike" kern="1200" cap="none" spc="0" normalizeH="0" baseline="0" dirty="0"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</a:rPr>
                        <a:t>     </a:t>
                      </a: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  <a:sym typeface="Wingdings"/>
                        </a:rPr>
                        <a:t> </a:t>
                      </a: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HDMI </a:t>
                      </a:r>
                      <a:r>
                        <a:rPr lang="ko-KR" altLang="en-US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장거리전송시 입력 최대 </a:t>
                      </a: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20m, </a:t>
                      </a:r>
                      <a:r>
                        <a:rPr lang="ko-KR" altLang="en-US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출력 최대 </a:t>
                      </a: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20m.</a:t>
                      </a:r>
                    </a:p>
                    <a:p>
                      <a:pPr>
                        <a:lnSpc>
                          <a:spcPts val="1100"/>
                        </a:lnSpc>
                        <a:buFont typeface="Arial"/>
                        <a:buNone/>
                        <a:defRPr/>
                      </a:pP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     (Cable </a:t>
                      </a:r>
                      <a:r>
                        <a:rPr lang="ko-KR" altLang="en-US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규격</a:t>
                      </a: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:24AWG</a:t>
                      </a:r>
                      <a:r>
                        <a:rPr lang="ko-KR" altLang="en-US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사용시</a:t>
                      </a: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_HDMI </a:t>
                      </a:r>
                      <a:r>
                        <a:rPr lang="ko-KR" altLang="en-US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젠더 는 신호 손실 발생    </a:t>
                      </a:r>
                      <a:endParaRPr lang="en-US" altLang="ko-KR" sz="800" b="0" dirty="0">
                        <a:solidFill>
                          <a:prstClr val="black"/>
                        </a:solidFill>
                        <a:latin typeface="맑은 고딕"/>
                        <a:ea typeface="+mn-ea"/>
                      </a:endParaRPr>
                    </a:p>
                    <a:p>
                      <a:pPr>
                        <a:lnSpc>
                          <a:spcPts val="1100"/>
                        </a:lnSpc>
                        <a:buFont typeface="Arial"/>
                        <a:buNone/>
                        <a:defRPr/>
                      </a:pP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     </a:t>
                      </a:r>
                      <a:r>
                        <a:rPr lang="ko-KR" altLang="en-US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으로 권장 안 함</a:t>
                      </a:r>
                      <a:r>
                        <a:rPr lang="en-US" altLang="ko-KR" sz="800" b="0" dirty="0">
                          <a:solidFill>
                            <a:prstClr val="black"/>
                          </a:solidFill>
                          <a:latin typeface="맑은 고딕"/>
                          <a:ea typeface="+mn-ea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B33E3FD-9501-5BDF-535D-09D4FC938BB0}"/>
              </a:ext>
            </a:extLst>
          </p:cNvPr>
          <p:cNvSpPr txBox="1"/>
          <p:nvPr/>
        </p:nvSpPr>
        <p:spPr>
          <a:xfrm>
            <a:off x="343429" y="713638"/>
            <a:ext cx="2955617" cy="3848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C00000"/>
                </a:solidFill>
              </a:rPr>
              <a:t>IP</a:t>
            </a:r>
            <a:r>
              <a:rPr lang="en-US" altLang="ko-KR" sz="1901" b="1" dirty="0">
                <a:solidFill>
                  <a:srgbClr val="002060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A/V Switcher (All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in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One)</a:t>
            </a:r>
            <a:endParaRPr kumimoji="0" lang="ko-KR" altLang="ko-KR" sz="1901" b="1" i="0" u="none" strike="noStrike" kern="1200" cap="none" spc="0" normalizeH="0" baseline="0" dirty="0">
              <a:solidFill>
                <a:srgbClr val="231F1F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D61B64F-8171-6F3A-4358-61111F259A88}"/>
              </a:ext>
            </a:extLst>
          </p:cNvPr>
          <p:cNvSpPr/>
          <p:nvPr/>
        </p:nvSpPr>
        <p:spPr>
          <a:xfrm>
            <a:off x="301190" y="1060178"/>
            <a:ext cx="5521049" cy="397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700" b="1" dirty="0">
                <a:solidFill>
                  <a:prstClr val="black"/>
                </a:solidFill>
              </a:rPr>
              <a:t>다양한 </a:t>
            </a:r>
            <a:r>
              <a:rPr lang="en-US" altLang="ko-KR" sz="700" b="1" dirty="0">
                <a:solidFill>
                  <a:prstClr val="black"/>
                </a:solidFill>
              </a:rPr>
              <a:t>HDMI </a:t>
            </a:r>
            <a:r>
              <a:rPr lang="ko-KR" altLang="en-US" sz="700" b="1" dirty="0">
                <a:solidFill>
                  <a:prstClr val="black"/>
                </a:solidFill>
              </a:rPr>
              <a:t>및 </a:t>
            </a:r>
            <a:r>
              <a:rPr lang="en-US" altLang="ko-KR" sz="700" b="1" dirty="0">
                <a:solidFill>
                  <a:prstClr val="black"/>
                </a:solidFill>
              </a:rPr>
              <a:t>IP </a:t>
            </a:r>
            <a:r>
              <a:rPr lang="ko-KR" altLang="en-US" sz="700" b="1" dirty="0">
                <a:solidFill>
                  <a:prstClr val="black"/>
                </a:solidFill>
              </a:rPr>
              <a:t>영상 소스를 고품질로 인코딩하여 </a:t>
            </a:r>
            <a:r>
              <a:rPr lang="en-US" altLang="ko-KR" sz="700" b="1" dirty="0">
                <a:solidFill>
                  <a:prstClr val="black"/>
                </a:solidFill>
              </a:rPr>
              <a:t>IP </a:t>
            </a:r>
            <a:r>
              <a:rPr lang="ko-KR" altLang="en-US" sz="700" b="1" dirty="0">
                <a:solidFill>
                  <a:prstClr val="black"/>
                </a:solidFill>
              </a:rPr>
              <a:t>네트워크로 송출할 수 있는 </a:t>
            </a:r>
            <a:r>
              <a:rPr lang="en-US" altLang="ko-KR" sz="700" b="1" dirty="0">
                <a:solidFill>
                  <a:prstClr val="black"/>
                </a:solidFill>
              </a:rPr>
              <a:t>4</a:t>
            </a:r>
            <a:r>
              <a:rPr lang="ko-KR" altLang="en-US" sz="700" b="1" dirty="0">
                <a:solidFill>
                  <a:prstClr val="black"/>
                </a:solidFill>
              </a:rPr>
              <a:t>채널 </a:t>
            </a:r>
            <a:r>
              <a:rPr lang="en-US" altLang="ko-KR" sz="700" b="1" dirty="0">
                <a:solidFill>
                  <a:prstClr val="black"/>
                </a:solidFill>
              </a:rPr>
              <a:t>4K UHD </a:t>
            </a:r>
            <a:r>
              <a:rPr lang="ko-KR" altLang="en-US" sz="700" b="1" dirty="0">
                <a:solidFill>
                  <a:prstClr val="black"/>
                </a:solidFill>
              </a:rPr>
              <a:t>방송용 </a:t>
            </a:r>
            <a:r>
              <a:rPr lang="en-US" altLang="ko-KR" sz="700" b="1" dirty="0">
                <a:solidFill>
                  <a:prstClr val="black"/>
                </a:solidFill>
              </a:rPr>
              <a:t>IP </a:t>
            </a:r>
            <a:r>
              <a:rPr lang="ko-KR" altLang="en-US" sz="700" b="1" dirty="0">
                <a:solidFill>
                  <a:prstClr val="black"/>
                </a:solidFill>
              </a:rPr>
              <a:t>스트리밍 장비로</a:t>
            </a:r>
            <a:r>
              <a:rPr lang="en-US" altLang="ko-KR" sz="700" b="1" dirty="0">
                <a:solidFill>
                  <a:prstClr val="black"/>
                </a:solidFill>
              </a:rPr>
              <a:t>, </a:t>
            </a:r>
            <a:r>
              <a:rPr lang="ko-KR" altLang="en-US" sz="700" b="1" dirty="0">
                <a:solidFill>
                  <a:prstClr val="black"/>
                </a:solidFill>
              </a:rPr>
              <a:t>다양한 네트워크 프로토콜을 지원하여 인터넷 방송</a:t>
            </a:r>
            <a:r>
              <a:rPr lang="en-US" altLang="ko-KR" sz="700" b="1" dirty="0">
                <a:solidFill>
                  <a:prstClr val="black"/>
                </a:solidFill>
              </a:rPr>
              <a:t>, </a:t>
            </a:r>
            <a:r>
              <a:rPr lang="ko-KR" altLang="en-US" sz="700" b="1" dirty="0">
                <a:solidFill>
                  <a:prstClr val="black"/>
                </a:solidFill>
              </a:rPr>
              <a:t>사내 방송</a:t>
            </a:r>
            <a:r>
              <a:rPr lang="en-US" altLang="ko-KR" sz="700" b="1" dirty="0">
                <a:solidFill>
                  <a:prstClr val="black"/>
                </a:solidFill>
              </a:rPr>
              <a:t>, </a:t>
            </a:r>
            <a:r>
              <a:rPr lang="ko-KR" altLang="en-US" sz="700" b="1" dirty="0">
                <a:solidFill>
                  <a:prstClr val="black"/>
                </a:solidFill>
              </a:rPr>
              <a:t>교육용 송출</a:t>
            </a:r>
            <a:r>
              <a:rPr lang="en-US" altLang="ko-KR" sz="700" b="1" dirty="0">
                <a:solidFill>
                  <a:prstClr val="black"/>
                </a:solidFill>
              </a:rPr>
              <a:t>, </a:t>
            </a:r>
            <a:r>
              <a:rPr lang="ko-KR" altLang="en-US" sz="700" b="1" dirty="0">
                <a:solidFill>
                  <a:prstClr val="black"/>
                </a:solidFill>
              </a:rPr>
              <a:t>공공기관 영상 전송 등 다양한 환경에 적용 가능한 </a:t>
            </a:r>
            <a:r>
              <a:rPr lang="ko-KR" altLang="en-US" sz="700" b="1" dirty="0" err="1">
                <a:solidFill>
                  <a:prstClr val="black"/>
                </a:solidFill>
              </a:rPr>
              <a:t>올인원</a:t>
            </a:r>
            <a:r>
              <a:rPr lang="ko-KR" altLang="en-US" sz="700" b="1" dirty="0">
                <a:solidFill>
                  <a:prstClr val="black"/>
                </a:solidFill>
              </a:rPr>
              <a:t> </a:t>
            </a:r>
            <a:r>
              <a:rPr lang="en-US" altLang="ko-KR" sz="700" b="1" dirty="0">
                <a:solidFill>
                  <a:prstClr val="black"/>
                </a:solidFill>
              </a:rPr>
              <a:t>AV</a:t>
            </a:r>
            <a:r>
              <a:rPr lang="ko-KR" altLang="en-US" sz="700" b="1" dirty="0" err="1">
                <a:solidFill>
                  <a:prstClr val="black"/>
                </a:solidFill>
              </a:rPr>
              <a:t>스위쳐</a:t>
            </a:r>
            <a:endParaRPr lang="en-US" altLang="ko-KR" sz="700" b="1" dirty="0">
              <a:solidFill>
                <a:prstClr val="black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5514588-A8FA-1C0E-F343-5943695616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64160" y="2225333"/>
            <a:ext cx="1440000" cy="1440000"/>
          </a:xfrm>
          <a:prstGeom prst="rect">
            <a:avLst/>
          </a:prstGeom>
          <a:noFill/>
        </p:spPr>
      </p:pic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59AC596B-FD38-8F2B-6C00-1ECB57381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957645"/>
              </p:ext>
            </p:extLst>
          </p:nvPr>
        </p:nvGraphicFramePr>
        <p:xfrm>
          <a:off x="614527" y="4925170"/>
          <a:ext cx="5521049" cy="3636000"/>
        </p:xfrm>
        <a:graphic>
          <a:graphicData uri="http://schemas.openxmlformats.org/drawingml/2006/table">
            <a:tbl>
              <a:tblPr/>
              <a:tblGrid>
                <a:gridCol w="1882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8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입력</a:t>
                      </a:r>
                      <a:endParaRPr lang="ko-KR" altLang="en-US" sz="900" b="1" kern="0" spc="0" dirty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4 x HDMI, IP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출력</a:t>
                      </a:r>
                      <a:endParaRPr lang="ko-KR" altLang="en-US" sz="900" b="1" kern="0" spc="0" dirty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 x HDMI, 1 x SDI, 1 x DP, 1 x DVI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오디오 입력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4 x </a:t>
                      </a:r>
                      <a:r>
                        <a:rPr lang="en-US" sz="900" b="0" kern="0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HDMI_Enbeded</a:t>
                      </a: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, 1 x </a:t>
                      </a:r>
                      <a:r>
                        <a:rPr lang="en-US" sz="900" b="0" kern="0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PhoneJack</a:t>
                      </a: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, 1 x </a:t>
                      </a:r>
                      <a:r>
                        <a:rPr lang="en-US" sz="900" b="0" kern="0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USB_Audio</a:t>
                      </a: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옵션</a:t>
                      </a:r>
                      <a:r>
                        <a:rPr lang="en-US" altLang="ko-KR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오디오 출력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 x </a:t>
                      </a:r>
                      <a:r>
                        <a:rPr lang="en-US" sz="900" b="0" kern="0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PhoneJack</a:t>
                      </a: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, 1 x </a:t>
                      </a:r>
                      <a:r>
                        <a:rPr lang="en-US" sz="900" b="0" kern="0" spc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USB_Audio</a:t>
                      </a: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옵션</a:t>
                      </a:r>
                      <a:r>
                        <a:rPr lang="en-US" altLang="ko-KR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900" b="0" kern="0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I/O </a:t>
                      </a: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포트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2 x USB </a:t>
                      </a:r>
                      <a:r>
                        <a:rPr lang="ko-KR" alt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  <a:r>
                        <a:rPr lang="en-US" altLang="ko-KR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, 1 </a:t>
                      </a: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x LAN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nn-NO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3840*2160/30p, 3840*2160/60p, 1920*1080p/i, 1280*720p</a:t>
                      </a:r>
                      <a:endParaRPr lang="nn-NO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동시녹화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altLang="ko-KR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lang="ko-KR" alt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채널</a:t>
                      </a:r>
                      <a:endParaRPr lang="ko-KR" alt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압축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H.265, H.264</a:t>
                      </a:r>
                      <a:endParaRPr lang="en-US" sz="900" b="0" kern="0" spc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녹화 파일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MP4, MKV, MOV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Bit Rate</a:t>
                      </a:r>
                      <a:endParaRPr 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300K~30Mbps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Streaming Format</a:t>
                      </a:r>
                      <a:endParaRPr 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RTMP, UDP, HLS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CPU</a:t>
                      </a:r>
                      <a:endParaRPr 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Intel CPU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RAM</a:t>
                      </a:r>
                      <a:endParaRPr 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DDR4 16GB</a:t>
                      </a:r>
                      <a:r>
                        <a:rPr lang="ko-KR" alt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이상</a:t>
                      </a:r>
                      <a:endParaRPr lang="ko-KR" alt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HDD</a:t>
                      </a:r>
                      <a:endParaRPr 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120G SSD, 1TB HDD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OS</a:t>
                      </a:r>
                      <a:endParaRPr 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Win 11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사용 전압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AC 220V, 50/60Hz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소비 전력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110 W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무게</a:t>
                      </a:r>
                      <a:endParaRPr lang="ko-KR" altLang="en-US" sz="900" b="1" kern="0" spc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??</a:t>
                      </a:r>
                      <a:endParaRPr 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크 기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W x H x D)</a:t>
                      </a:r>
                      <a:endParaRPr lang="en-US" sz="900" b="1" kern="0" spc="0" dirty="0">
                        <a:solidFill>
                          <a:schemeClr val="tx2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altLang="ko-KR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430 * 132 * 400 mm, </a:t>
                      </a:r>
                      <a:r>
                        <a:rPr lang="ko-KR" altLang="en-US" sz="900" b="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손잡이 제외</a:t>
                      </a:r>
                      <a:endParaRPr lang="ko-KR" altLang="en-US" sz="900" b="0" kern="0" spc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308</Words>
  <Application>Microsoft Office PowerPoint</Application>
  <PresentationFormat>A4 용지(210x297mm)</PresentationFormat>
  <Paragraphs>60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113</cp:revision>
  <cp:lastPrinted>2026-05-06T02:47:12Z</cp:lastPrinted>
  <dcterms:created xsi:type="dcterms:W3CDTF">2026-04-16T00:46:52Z</dcterms:created>
  <dcterms:modified xsi:type="dcterms:W3CDTF">2026-07-29T05:41:44Z</dcterms:modified>
  <cp:version/>
</cp:coreProperties>
</file>