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608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795383"/>
            <a:ext cx="62310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/>
            <a:r>
              <a:rPr lang="ko-KR" altLang="ko-KR" sz="900" dirty="0">
                <a:latin typeface="+mn-ea"/>
              </a:rPr>
              <a:t>관공서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기업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학교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공공기관등에서 영상회의시스템에 사용하는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장치로서 </a:t>
            </a:r>
            <a:r>
              <a:rPr lang="en-US" altLang="ko-KR" sz="900" dirty="0">
                <a:latin typeface="+mn-ea"/>
              </a:rPr>
              <a:t>1/2.8“ HD</a:t>
            </a:r>
            <a:r>
              <a:rPr lang="ko-KR" altLang="ko-KR" sz="900" dirty="0">
                <a:latin typeface="+mn-ea"/>
              </a:rPr>
              <a:t>급 </a:t>
            </a:r>
            <a:r>
              <a:rPr lang="en-US" altLang="ko-KR" sz="900" dirty="0">
                <a:latin typeface="+mn-ea"/>
              </a:rPr>
              <a:t>CMOS </a:t>
            </a:r>
            <a:r>
              <a:rPr lang="ko-KR" altLang="ko-KR" sz="900" dirty="0" err="1">
                <a:latin typeface="+mn-ea"/>
              </a:rPr>
              <a:t>센서모듈과</a:t>
            </a:r>
            <a:r>
              <a:rPr lang="ko-KR" altLang="ko-KR" sz="900" dirty="0">
                <a:latin typeface="+mn-ea"/>
              </a:rPr>
              <a:t> 최대 </a:t>
            </a:r>
            <a:r>
              <a:rPr lang="en-US" altLang="ko-KR" sz="900" dirty="0">
                <a:latin typeface="+mn-ea"/>
              </a:rPr>
              <a:t>2.07</a:t>
            </a:r>
            <a:r>
              <a:rPr lang="ko-KR" altLang="ko-KR" sz="900" dirty="0" err="1">
                <a:latin typeface="+mn-ea"/>
              </a:rPr>
              <a:t>메가픽셀</a:t>
            </a:r>
            <a:r>
              <a:rPr lang="en-US" altLang="ko-KR" sz="900" dirty="0">
                <a:latin typeface="+mn-ea"/>
              </a:rPr>
              <a:t>, 20</a:t>
            </a:r>
            <a:r>
              <a:rPr lang="ko-KR" altLang="ko-KR" sz="900" dirty="0">
                <a:latin typeface="+mn-ea"/>
              </a:rPr>
              <a:t>배 </a:t>
            </a:r>
            <a:r>
              <a:rPr lang="ko-KR" altLang="ko-KR" sz="900" dirty="0" err="1">
                <a:latin typeface="+mn-ea"/>
              </a:rPr>
              <a:t>광학줌</a:t>
            </a:r>
            <a:r>
              <a:rPr lang="ko-KR" altLang="ko-KR" sz="900" dirty="0">
                <a:latin typeface="+mn-ea"/>
              </a:rPr>
              <a:t> 및 </a:t>
            </a:r>
            <a:r>
              <a:rPr lang="en-US" altLang="ko-KR" sz="900" dirty="0">
                <a:latin typeface="+mn-ea"/>
              </a:rPr>
              <a:t>HDMI</a:t>
            </a:r>
            <a:r>
              <a:rPr lang="ko-KR" altLang="ko-KR" sz="900" dirty="0">
                <a:latin typeface="+mn-ea"/>
              </a:rPr>
              <a:t>출력</a:t>
            </a:r>
            <a:r>
              <a:rPr lang="en-US" altLang="ko-KR" sz="900" dirty="0">
                <a:latin typeface="+mn-ea"/>
              </a:rPr>
              <a:t>, USB3.0, ONVIF, </a:t>
            </a:r>
            <a:r>
              <a:rPr lang="ko-KR" altLang="ko-KR" sz="900" dirty="0">
                <a:latin typeface="+mn-ea"/>
              </a:rPr>
              <a:t>고품질의 스피커폰제공 등으로 원격지에서 실시간 및 쌍방향으로 영상 회의가 가능하며 카메라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마이크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스피커를 일체형으로 제공하는 영상회의시스템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21102" y="1687465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59455"/>
              </p:ext>
            </p:extLst>
          </p:nvPr>
        </p:nvGraphicFramePr>
        <p:xfrm>
          <a:off x="302858" y="1393114"/>
          <a:ext cx="2583556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PTZC–200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25604474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2,860,000원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858110"/>
              </p:ext>
            </p:extLst>
          </p:nvPr>
        </p:nvGraphicFramePr>
        <p:xfrm>
          <a:off x="301190" y="3866115"/>
          <a:ext cx="3053705" cy="5389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0" indent="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1/2.8”, 2.07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메가픽셀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CMOS MOS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센서로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 60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프레임 해상도를 제공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및 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제공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최적의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정확성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속도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안정성을 제공하는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 Focus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알고리즘 적용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고급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2D/3D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노이즈 감소 기술을 사용하여 저 노이즈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SNR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구현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비디오 출력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(HDMI, USB2.0, USB3.0, LAN)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비디오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압축 포맷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(H.265/H.264)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오디오 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압축포맷지원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(AAC, MP3, G.711A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오디오 인코딩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오디오 인코딩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(AAC, MP3/ 16000, 32000, 44100, 48000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샘플링 주파수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(G.711A/ 8000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샘플링 주파수만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멀티 네트워크 프로토콜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(ONVIF, GB/T28181, RTSP, RTMP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RTMP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푸시모드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스트리밍 미디어 서버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Wowza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FMS))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멀티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(RS232, RS232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캐스케이딩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제어 프로토콜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(VISCA, PELCO-D, PELCO-P)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자동 인식 지원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슬립모드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절전모드에서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400mW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설정지원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리모컨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최대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원격강의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웹캐스팅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화상회의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원격교육등에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다량한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활용가능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None/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스피커폰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마이크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Beamforming, 4.5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미터 무지향성 픽업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내장 에코 및 노이즈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캔슬링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알고리즘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단방향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USB-C-USB-C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보조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cascading,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마스터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슬레이브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재사용 지원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단일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5W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풀레인지 스피커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상태 표시를 위한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색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인디케이터 바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플러그 앤 플레이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Windows/Mac OS/Android/Linux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 호환 가능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1A996EFC-A0D8-F219-0DC2-53EEFE5E323C}"/>
              </a:ext>
            </a:extLst>
          </p:cNvPr>
          <p:cNvGrpSpPr/>
          <p:nvPr/>
        </p:nvGrpSpPr>
        <p:grpSpPr>
          <a:xfrm>
            <a:off x="758290" y="1964464"/>
            <a:ext cx="1989164" cy="1080000"/>
            <a:chOff x="1479184" y="1853723"/>
            <a:chExt cx="4391016" cy="1973332"/>
          </a:xfrm>
          <a:noFill/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E6297D62-A9D3-C064-3A30-80624694F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184" y="1853723"/>
              <a:ext cx="1730240" cy="1973332"/>
            </a:xfrm>
            <a:prstGeom prst="rect">
              <a:avLst/>
            </a:prstGeom>
            <a:grpFill/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F5BE5B93-AFE9-7BE0-436F-03AA4DFD7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5399" y="2430181"/>
              <a:ext cx="2204801" cy="1163290"/>
            </a:xfrm>
            <a:prstGeom prst="rect">
              <a:avLst/>
            </a:prstGeom>
            <a:grpFill/>
          </p:spPr>
        </p:pic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95953295-7135-FBB1-F4A0-878E5E25F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11826"/>
              </p:ext>
            </p:extLst>
          </p:nvPr>
        </p:nvGraphicFramePr>
        <p:xfrm>
          <a:off x="3313482" y="1953875"/>
          <a:ext cx="3168000" cy="508399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2788405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971398948"/>
                    </a:ext>
                  </a:extLst>
                </a:gridCol>
              </a:tblGrid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2965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1/2.8 inch high quality HD CMOS sensor,</a:t>
                      </a: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2.07 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메가픽셀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0590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99618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83792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 1.8~2.9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70041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60.04°~3.45°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67107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Auto/Manual/One-push/3000K/3500K/4000K/4500K/5000K/5500K/6000K/6500K/7000K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1182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≥55dB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459253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71812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-170° ~ +170°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9802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-30° ~ +90°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6846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0.1° ~ 60°/s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2646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0.1° ~ 30°/s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1942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237176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45079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1080P60/50/30/25,1080i60/50,720P/60/50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0808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네트워크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8786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.1080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25792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H.265, H.264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7360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AAC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2976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프로토콜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RTSP, RTMP, ONVIF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158636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63833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USB3.0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6375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UVC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9138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1080P60/50/30/25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68395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7698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USB3.0, 1 USB2.0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76570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입력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62014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RS-232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5315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HDMI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47837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722474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57152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 PELCO-P. PELCO-D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77241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617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46480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56803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911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150mm x 167.5mm x 150mm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20385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9691F58-4CF6-7ECC-E17F-E95A6026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636443"/>
              </p:ext>
            </p:extLst>
          </p:nvPr>
        </p:nvGraphicFramePr>
        <p:xfrm>
          <a:off x="3313482" y="7061388"/>
          <a:ext cx="3168000" cy="25200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2788405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971398948"/>
                    </a:ext>
                  </a:extLst>
                </a:gridCol>
              </a:tblGrid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2965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마이크</a:t>
                      </a:r>
                      <a:endParaRPr lang="en-US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71812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Pickup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어레이 마이크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4.5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미터 픽업 반경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360° pickup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9802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샘플링 주파수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48kHz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샘플링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(USB)/16kHz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샘플링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(Bluetooth)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6846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65dB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26468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45079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1x 5W Full-Range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0808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8786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에코 제거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25792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노이즈 억제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7360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Auto Gain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29763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  <a:endParaRPr lang="en-US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63833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포트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1x USB-C/ USB 2.0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6375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전원 공급 장치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1x USB-C </a:t>
                      </a:r>
                      <a:r>
                        <a:rPr lang="ko-KR" sz="700" kern="0" spc="0" dirty="0">
                          <a:solidFill>
                            <a:srgbClr val="0D0D0D"/>
                          </a:solidFill>
                          <a:effectLst/>
                          <a:latin typeface="+mn-ea"/>
                          <a:ea typeface="+mn-ea"/>
                        </a:rPr>
                        <a:t>전원 입력 포트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91389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57152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버튼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전원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응답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볼륨 다운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음소거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볼륨 업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전화 끊기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77241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전원 어댑터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USB-C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617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46480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0.58Kg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56803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150mm x 45mm x155mm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9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616</Words>
  <Application>Microsoft Office PowerPoint</Application>
  <PresentationFormat>A4 용지(210x297mm)</PresentationFormat>
  <Paragraphs>139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117</cp:revision>
  <cp:lastPrinted>2026-05-06T02:47:12Z</cp:lastPrinted>
  <dcterms:created xsi:type="dcterms:W3CDTF">2026-04-16T00:46:52Z</dcterms:created>
  <dcterms:modified xsi:type="dcterms:W3CDTF">2026-07-23T08:22:27Z</dcterms:modified>
  <cp:version/>
</cp:coreProperties>
</file>