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53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6" y="6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en-US" altLang="ko-KR" sz="1600" dirty="0">
                  <a:solidFill>
                    <a:prstClr val="white"/>
                  </a:solidFill>
                </a:rPr>
                <a:t>Broadcasting</a:t>
              </a:r>
              <a:endPara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C14C045-B6E8-1F6D-33A2-9D66B90D9246}"/>
              </a:ext>
            </a:extLst>
          </p:cNvPr>
          <p:cNvSpPr/>
          <p:nvPr/>
        </p:nvSpPr>
        <p:spPr>
          <a:xfrm>
            <a:off x="301190" y="841103"/>
            <a:ext cx="623109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1">
              <a:lnSpc>
                <a:spcPts val="1100"/>
              </a:lnSpc>
            </a:pPr>
            <a:r>
              <a:rPr lang="ko-KR" altLang="ko-KR" sz="900" dirty="0"/>
              <a:t>관공서</a:t>
            </a:r>
            <a:r>
              <a:rPr lang="en-US" altLang="ko-KR" sz="900" dirty="0"/>
              <a:t>, </a:t>
            </a:r>
            <a:r>
              <a:rPr lang="ko-KR" altLang="ko-KR" sz="900" dirty="0"/>
              <a:t>기업</a:t>
            </a:r>
            <a:r>
              <a:rPr lang="en-US" altLang="ko-KR" sz="900" dirty="0"/>
              <a:t>, </a:t>
            </a:r>
            <a:r>
              <a:rPr lang="ko-KR" altLang="ko-KR" sz="900" dirty="0"/>
              <a:t>학교</a:t>
            </a:r>
            <a:r>
              <a:rPr lang="en-US" altLang="ko-KR" sz="900" dirty="0"/>
              <a:t>, </a:t>
            </a:r>
            <a:r>
              <a:rPr lang="ko-KR" altLang="ko-KR" sz="900" dirty="0"/>
              <a:t>공공기관등에서 영상회의시스템에 사용하는</a:t>
            </a:r>
            <a:r>
              <a:rPr lang="en-US" altLang="ko-KR" sz="900" dirty="0"/>
              <a:t> </a:t>
            </a:r>
            <a:r>
              <a:rPr lang="ko-KR" altLang="ko-KR" sz="900" dirty="0"/>
              <a:t>장치로서 </a:t>
            </a:r>
            <a:r>
              <a:rPr lang="en-US" altLang="ko-KR" sz="900" dirty="0"/>
              <a:t>1/1.8“ Sony UHD CMOS </a:t>
            </a:r>
            <a:r>
              <a:rPr lang="ko-KR" altLang="ko-KR" sz="900" dirty="0" err="1"/>
              <a:t>센서모듈과</a:t>
            </a:r>
            <a:r>
              <a:rPr lang="ko-KR" altLang="ko-KR" sz="900" dirty="0"/>
              <a:t> 최대 </a:t>
            </a:r>
            <a:r>
              <a:rPr lang="en-US" altLang="ko-KR" sz="900" dirty="0"/>
              <a:t>12</a:t>
            </a:r>
            <a:r>
              <a:rPr lang="ko-KR" altLang="ko-KR" sz="900" dirty="0" err="1"/>
              <a:t>메가픽셀</a:t>
            </a:r>
            <a:r>
              <a:rPr lang="en-US" altLang="ko-KR" sz="900" dirty="0"/>
              <a:t>, 35</a:t>
            </a:r>
            <a:r>
              <a:rPr lang="ko-KR" altLang="ko-KR" sz="900" dirty="0"/>
              <a:t>배 </a:t>
            </a:r>
            <a:r>
              <a:rPr lang="ko-KR" altLang="ko-KR" sz="900" dirty="0" err="1"/>
              <a:t>광학줌</a:t>
            </a:r>
            <a:r>
              <a:rPr lang="en-US" altLang="ko-KR" sz="900" dirty="0"/>
              <a:t> </a:t>
            </a:r>
            <a:r>
              <a:rPr lang="ko-KR" altLang="ko-KR" sz="900" dirty="0"/>
              <a:t>및 </a:t>
            </a:r>
            <a:r>
              <a:rPr lang="en-US" altLang="ko-KR" sz="900" dirty="0"/>
              <a:t>4K HDMI</a:t>
            </a:r>
            <a:r>
              <a:rPr lang="ko-KR" altLang="ko-KR" sz="900" dirty="0"/>
              <a:t>출력</a:t>
            </a:r>
            <a:r>
              <a:rPr lang="en-US" altLang="ko-KR" sz="900" dirty="0"/>
              <a:t>, SDI</a:t>
            </a:r>
            <a:r>
              <a:rPr lang="ko-KR" altLang="ko-KR" sz="900" dirty="0"/>
              <a:t>출력과 </a:t>
            </a:r>
            <a:r>
              <a:rPr lang="en-US" altLang="ko-KR" sz="900" dirty="0"/>
              <a:t>ONVIF</a:t>
            </a:r>
            <a:r>
              <a:rPr lang="ko-KR" altLang="ko-KR" sz="900" dirty="0"/>
              <a:t>출력</a:t>
            </a:r>
            <a:r>
              <a:rPr lang="en-US" altLang="ko-KR" sz="900" dirty="0"/>
              <a:t>, </a:t>
            </a:r>
            <a:r>
              <a:rPr lang="ko-KR" altLang="ko-KR" sz="900" dirty="0"/>
              <a:t>고품질의 스피커폰제공 등으로 원격지에서 실시간 및 쌍방향으로 영상 회의가 가능하며 카메라</a:t>
            </a:r>
            <a:r>
              <a:rPr lang="en-US" altLang="ko-KR" sz="900" dirty="0"/>
              <a:t>, </a:t>
            </a:r>
            <a:r>
              <a:rPr lang="ko-KR" altLang="ko-KR" sz="900" dirty="0"/>
              <a:t>마이크</a:t>
            </a:r>
            <a:r>
              <a:rPr lang="en-US" altLang="ko-KR" sz="900" dirty="0"/>
              <a:t>, </a:t>
            </a:r>
            <a:r>
              <a:rPr lang="ko-KR" altLang="ko-KR" sz="900" dirty="0"/>
              <a:t>스피커를 일체형으로 제공하는 영상회의시스템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3322525" y="1683649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616602"/>
              </p:ext>
            </p:extLst>
          </p:nvPr>
        </p:nvGraphicFramePr>
        <p:xfrm>
          <a:off x="287618" y="1393114"/>
          <a:ext cx="2583556" cy="2485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185726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937146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252404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defTabSz="790224">
                        <a:defRPr/>
                      </a:pPr>
                      <a:r>
                        <a:rPr lang="en-US" altLang="ko-KR" sz="2000" b="1" dirty="0">
                          <a:solidFill>
                            <a:srgbClr val="393536"/>
                          </a:solidFill>
                        </a:rPr>
                        <a:t>PTZC–350 4K</a:t>
                      </a:r>
                      <a:endParaRPr lang="ko-KR" altLang="ko-KR" sz="2000" b="1" dirty="0">
                        <a:solidFill>
                          <a:srgbClr val="39353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363677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G2B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24727571</a:t>
                      </a:r>
                      <a:endParaRPr kumimoji="0" lang="ko-KR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6,050,000원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833" y="1460378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987809"/>
              </p:ext>
            </p:extLst>
          </p:nvPr>
        </p:nvGraphicFramePr>
        <p:xfrm>
          <a:off x="274520" y="3882625"/>
          <a:ext cx="3067779" cy="5384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7779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21849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fontAlgn="base" latinLnBrk="0">
                        <a:lnSpc>
                          <a:spcPts val="1100"/>
                        </a:lnSpc>
                      </a:pP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◎ </a:t>
                      </a:r>
                      <a:r>
                        <a:rPr lang="en-US" altLang="ko-KR" sz="900" b="1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카메라</a:t>
                      </a:r>
                      <a:endParaRPr lang="en-US" altLang="ko-KR" sz="900" b="1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1/1.7”, 12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메가픽셀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소니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CMOS MOS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센서로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3840*2160P 30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프레임의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UHD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해상도를 제공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35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배광학줌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및 디지털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배줌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60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도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시야각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제공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IP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비디오 스트림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(H.265,H.264)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비디오 인코딩을 제공 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NDI, SDI, HDMI, USB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동시출력 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(NDI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및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HDMI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는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4K)</a:t>
                      </a: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WDR,3D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노이즈 감소 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Poe(Power Over Ethernet), LAN CAT5/6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으로 비디오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제어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TALLY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라이브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RTMP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스트리밍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YouTube Live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및 페이스북 라이브 스트리밍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확대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축소하거나 이동시 빠르고 정확한 초점성능을 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스페셜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포커싱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부드러운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PTZ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설계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정확한 팬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틸트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모터 제어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프리셋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최대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128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표준의 소니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VISCA, IP VISCA, PELCO-P, PELCO-D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제어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프로토콜 지원 및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TCP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및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UDP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를 통한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IP VISCA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데이지 체인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이미지플립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역상 지원 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IR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리모컨 제공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Window, Mac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시스템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 IE, Chrome, </a:t>
                      </a: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Firefox,Safari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등의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IE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브라우저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0">
                        <a:lnSpc>
                          <a:spcPts val="1100"/>
                        </a:lnSpc>
                      </a:pP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0">
                        <a:lnSpc>
                          <a:spcPts val="1100"/>
                        </a:lnSpc>
                      </a:pPr>
                      <a:r>
                        <a:rPr lang="ko-KR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◎ 스피커폰</a:t>
                      </a:r>
                      <a:endParaRPr lang="en-US" altLang="ko-KR" sz="900" b="1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수 초안에 전화회의 설정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USB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연결을 통한 전화 회의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통화 및 멀티미디어 스트리밍을 위한 최적화 사운드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PC,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테블릿에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다이렉트 연결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전용 볼륨 제어 및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음소거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버튼으로 간단한 사용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플러그 앤 플레이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고화질 음질로 대화를 통한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HD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급 음성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Windows, Microsoft Lync, Microsoft Office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와 완벽한 호환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컴팩트하고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휴대성이 뛰어난 디자인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id="{49691F58-4CF6-7ECC-E17F-E95A6026FE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330419"/>
              </p:ext>
            </p:extLst>
          </p:nvPr>
        </p:nvGraphicFramePr>
        <p:xfrm>
          <a:off x="3322525" y="7656172"/>
          <a:ext cx="3168000" cy="1435673"/>
        </p:xfrm>
        <a:graphic>
          <a:graphicData uri="http://schemas.openxmlformats.org/drawingml/2006/table">
            <a:tbl>
              <a:tblPr/>
              <a:tblGrid>
                <a:gridCol w="1080000">
                  <a:extLst>
                    <a:ext uri="{9D8B030D-6E8A-4147-A177-3AD203B41FA5}">
                      <a16:colId xmlns:a16="http://schemas.microsoft.com/office/drawing/2014/main" val="1278840559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2971398948"/>
                    </a:ext>
                  </a:extLst>
                </a:gridCol>
              </a:tblGrid>
              <a:tr h="8957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Spec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Item(</a:t>
                      </a:r>
                      <a:r>
                        <a:rPr lang="ko-KR" altLang="en-US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스피커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Details</a:t>
                      </a:r>
                      <a:endParaRPr lang="en-US" sz="7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629655"/>
                  </a:ext>
                </a:extLst>
              </a:tr>
              <a:tr h="8957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Interface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Network, USB Micro, Audio 3.5mm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9898027"/>
                  </a:ext>
                </a:extLst>
              </a:tr>
              <a:tr h="88945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Processing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에코캔슬링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노이즈 </a:t>
                      </a:r>
                      <a:r>
                        <a:rPr lang="ko-KR" sz="7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캔슬링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자동 게인 제어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4668469"/>
                  </a:ext>
                </a:extLst>
              </a:tr>
              <a:tr h="8957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오디오 마이크로폰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지향성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826468"/>
                  </a:ext>
                </a:extLst>
              </a:tr>
              <a:tr h="88945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마이크 범위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sz="7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미터</a:t>
                      </a: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360</a:t>
                      </a:r>
                      <a:r>
                        <a:rPr lang="ko-KR" sz="7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9808085"/>
                  </a:ext>
                </a:extLst>
              </a:tr>
              <a:tr h="88945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마이크로폰 주파수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100Hz-7Khz</a:t>
                      </a:r>
                      <a:endParaRPr lang="ko-KR" sz="7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257926"/>
                  </a:ext>
                </a:extLst>
              </a:tr>
              <a:tr h="88945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스피커 주파수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100Hz-22Khz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073609"/>
                  </a:ext>
                </a:extLst>
              </a:tr>
              <a:tr h="8957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스피커 볼륨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729763"/>
                  </a:ext>
                </a:extLst>
              </a:tr>
              <a:tr h="8957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Product Weight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230g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4663755"/>
                  </a:ext>
                </a:extLst>
              </a:tr>
              <a:tr h="88945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Consumption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buNone/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5V DC</a:t>
                      </a:r>
                      <a:endParaRPr lang="ko-KR" sz="7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091389"/>
                  </a:ext>
                </a:extLst>
              </a:tr>
              <a:tr h="8957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Dimension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136mm x 38mm x 126.5mm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6172"/>
                  </a:ext>
                </a:extLst>
              </a:tr>
            </a:tbl>
          </a:graphicData>
        </a:graphic>
      </p:graphicFrame>
      <p:grpSp>
        <p:nvGrpSpPr>
          <p:cNvPr id="8" name="그룹 7">
            <a:extLst>
              <a:ext uri="{FF2B5EF4-FFF2-40B4-BE49-F238E27FC236}">
                <a16:creationId xmlns:a16="http://schemas.microsoft.com/office/drawing/2014/main" id="{FA2F2CFF-06F9-03E6-32A6-6B5BE405B1F2}"/>
              </a:ext>
            </a:extLst>
          </p:cNvPr>
          <p:cNvGrpSpPr/>
          <p:nvPr/>
        </p:nvGrpSpPr>
        <p:grpSpPr>
          <a:xfrm>
            <a:off x="690395" y="1970988"/>
            <a:ext cx="2047092" cy="1260000"/>
            <a:chOff x="1350061" y="1606509"/>
            <a:chExt cx="4786252" cy="2813503"/>
          </a:xfrm>
          <a:noFill/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53225D6C-A1FF-ACBC-447A-FB86C9D576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9481" y="1703180"/>
              <a:ext cx="2716832" cy="2716832"/>
            </a:xfrm>
            <a:prstGeom prst="rect">
              <a:avLst/>
            </a:prstGeom>
            <a:grpFill/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F85023A7-76A1-5D69-A8A5-4977974CA9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0061" y="1606509"/>
              <a:ext cx="2069420" cy="2188646"/>
            </a:xfrm>
            <a:prstGeom prst="rect">
              <a:avLst/>
            </a:prstGeom>
            <a:grpFill/>
          </p:spPr>
        </p:pic>
      </p:grp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7EC99A45-3AAB-B069-AB39-05FEFF069C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2895790"/>
              </p:ext>
            </p:extLst>
          </p:nvPr>
        </p:nvGraphicFramePr>
        <p:xfrm>
          <a:off x="3310432" y="1949950"/>
          <a:ext cx="3168000" cy="5647200"/>
        </p:xfrm>
        <a:graphic>
          <a:graphicData uri="http://schemas.openxmlformats.org/drawingml/2006/table">
            <a:tbl>
              <a:tblPr/>
              <a:tblGrid>
                <a:gridCol w="1080000">
                  <a:extLst>
                    <a:ext uri="{9D8B030D-6E8A-4147-A177-3AD203B41FA5}">
                      <a16:colId xmlns:a16="http://schemas.microsoft.com/office/drawing/2014/main" val="3464592857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3350207093"/>
                    </a:ext>
                  </a:extLst>
                </a:gridCol>
              </a:tblGrid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Spec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Item(</a:t>
                      </a:r>
                      <a:r>
                        <a:rPr lang="ko-KR" altLang="en-US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카메라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7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Details</a:t>
                      </a:r>
                      <a:endParaRPr lang="en-US" sz="7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005326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이미지센서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de-DE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1/1.7" 12M Pixel CMOS, Sony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935775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광학줌</a:t>
                      </a:r>
                      <a:endParaRPr lang="ko-KR" altLang="en-US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35X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0099675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디지털줌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875124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조리개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F 5.8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520994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수평화각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60°~2.02°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325234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화이트밸런스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Auto / Manual/Indoor/Outdoor/ATW/ONEPUSH</a:t>
                      </a:r>
                      <a:endParaRPr lang="en-US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58351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S/N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-1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≥50dB</a:t>
                      </a:r>
                      <a:endParaRPr lang="en-US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3273482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PTZ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388401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팬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수평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각도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-170° ~ +170°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848252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틸트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수직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각도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-30° ~ +90°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828544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팬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수평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속도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최대속도 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120°/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279784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틸트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수직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속도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최대속도 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80°/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918277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프리셋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 개수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128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7439277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비디오출력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600852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비디오 포맷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HDMI : 3840*2160P30/1920*1080P/60/59.94/50/30/29.97/25,</a:t>
                      </a:r>
                    </a:p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720P60/59.94/50 </a:t>
                      </a:r>
                    </a:p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SDI : 1080P60/59.94/50/30/29.97/25, 1080I60/50/59.94,</a:t>
                      </a:r>
                    </a:p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720P60/59.94/50</a:t>
                      </a:r>
                    </a:p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NDI/HX : </a:t>
                      </a:r>
                    </a:p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Main stream : 1920*1080/30, 3840*2160/30 </a:t>
                      </a:r>
                      <a:endParaRPr lang="en-US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Sub stream: 1280*720/30,1024*576/30, 640*360/30</a:t>
                      </a:r>
                      <a:endParaRPr lang="en-US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2408806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네트워크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4159920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해상도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메인 스트림 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3840x2160, 1920x1080, 1280x720</a:t>
                      </a:r>
                      <a:endParaRPr lang="ko-KR" altLang="en-US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서브 스트림 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1280*720/640*360</a:t>
                      </a:r>
                      <a:endParaRPr lang="ko-KR" altLang="en-US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9057011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이미지 압축 형식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H.265, H.264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079114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오디오 압축 형식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AAC, G. 711A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9518349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프로토콜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RTSP, TCP/IP, ONVIF,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4862531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USB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0179652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USB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인터페이스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USB3.0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661122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UVC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53910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비디오 포맷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1920x1080, 1280x720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5048512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인터페이스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6280977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USB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 USB3.0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48771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제어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 RS-232 In/Out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772551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HDMI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 HDMI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2651380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LAN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 LAN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5255725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일반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2914640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Protocol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VISCA, PELCO-P. PELCO-D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2482323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Operating Temperature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0~40°C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08801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Requirements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DC12V, POE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지원</a:t>
                      </a:r>
                      <a:endParaRPr lang="en-US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851660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Consumption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10W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0839787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Product Weight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1.8Kg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73332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Dimension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220mm x 205.8mm x 190mm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64381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564</Words>
  <Application>Microsoft Office PowerPoint</Application>
  <PresentationFormat>A4 용지(210x297mm)</PresentationFormat>
  <Paragraphs>132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나눔고딕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118</cp:revision>
  <cp:lastPrinted>2026-05-06T02:47:12Z</cp:lastPrinted>
  <dcterms:created xsi:type="dcterms:W3CDTF">2026-04-16T00:46:52Z</dcterms:created>
  <dcterms:modified xsi:type="dcterms:W3CDTF">2026-07-27T05:18:44Z</dcterms:modified>
  <cp:version/>
</cp:coreProperties>
</file>