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86" r:id="rId1"/>
  </p:sldMasterIdLst>
  <p:notesMasterIdLst>
    <p:notesMasterId r:id="rId3"/>
  </p:notesMasterIdLst>
  <p:sldIdLst>
    <p:sldId id="257" r:id="rId2"/>
  </p:sldIdLst>
  <p:sldSz cx="6858000" cy="9906000" type="A4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D536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A111915-BE36-4E01-A7E5-04B1672EAD32}" styleName="밝은 스타일 2 - 강조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TxStyle/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TxStyle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TxStyle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1656" y="66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C4127680-7F81-4D8F-9582-C62C210A6852}" type="datetime1">
              <a:rPr lang="ko-KR" altLang="en-US"/>
              <a:pPr lvl="0">
                <a:defRPr/>
              </a:pPr>
              <a:t>2026-07-27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2216150" y="1233488"/>
            <a:ext cx="230346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3100" y="4748213"/>
            <a:ext cx="5389563" cy="3884612"/>
          </a:xfrm>
          <a:prstGeom prst="rect">
            <a:avLst/>
          </a:prstGeom>
        </p:spPr>
        <p:txBody>
          <a:bodyPr vert="horz" lIns="91440" tIns="45720" rIns="91440" bIns="45720"/>
          <a:lstStyle/>
          <a:p>
            <a:pPr lvl="0">
              <a:defRPr/>
            </a:pPr>
            <a:r>
              <a:rPr lang="ko-KR" altLang="en-US"/>
              <a:t>마스터 텍스트 스타일을 편집하려면 클릭</a:t>
            </a:r>
          </a:p>
          <a:p>
            <a:pPr lvl="1">
              <a:defRPr/>
            </a:pPr>
            <a:r>
              <a:rPr lang="ko-KR" altLang="en-US"/>
              <a:t>두 번째 수준</a:t>
            </a:r>
          </a:p>
          <a:p>
            <a:pPr lvl="2">
              <a:defRPr/>
            </a:pPr>
            <a:r>
              <a:rPr lang="ko-KR" altLang="en-US"/>
              <a:t>세 번째 수준</a:t>
            </a:r>
          </a:p>
          <a:p>
            <a:pPr lvl="3">
              <a:defRPr/>
            </a:pPr>
            <a:r>
              <a:rPr lang="ko-KR" altLang="en-US"/>
              <a:t>네 번째 수준</a:t>
            </a:r>
          </a:p>
          <a:p>
            <a:pPr lvl="4">
              <a:defRPr/>
            </a:pPr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077CAF73-58C4-46E1-B0BE-60188ABDBCBD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8650513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77CAF73-58C4-46E1-B0BE-60188ABDBCBD}" type="slidenum">
              <a:rPr lang="en-US" altLang="en-US"/>
              <a:pPr lvl="0">
                <a:defRPr/>
              </a:pPr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116725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55367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867360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756756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706033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181589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2026-07-27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2897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2026-07-27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602584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2026-07-27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494683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13596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75947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43C366-7615-4C86-A0EE-7E8F389AC9B7}" type="datetimeFigureOut">
              <a:rPr lang="ko-KR" altLang="en-US" smtClean="0"/>
              <a:t>2026-07-27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59084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81A9DF-05F7-FB39-2CD6-5CB7D77109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그룹 57">
            <a:extLst>
              <a:ext uri="{FF2B5EF4-FFF2-40B4-BE49-F238E27FC236}">
                <a16:creationId xmlns:a16="http://schemas.microsoft.com/office/drawing/2014/main" id="{5FEE8846-2FBA-6AFB-3135-3EB0ECE2BD55}"/>
              </a:ext>
            </a:extLst>
          </p:cNvPr>
          <p:cNvGrpSpPr/>
          <p:nvPr/>
        </p:nvGrpSpPr>
        <p:grpSpPr>
          <a:xfrm>
            <a:off x="285569" y="402805"/>
            <a:ext cx="2360210" cy="260664"/>
            <a:chOff x="0" y="753326"/>
            <a:chExt cx="2477674" cy="273637"/>
          </a:xfrm>
        </p:grpSpPr>
        <p:sp>
          <p:nvSpPr>
            <p:cNvPr id="59" name="직사각형 58">
              <a:extLst>
                <a:ext uri="{FF2B5EF4-FFF2-40B4-BE49-F238E27FC236}">
                  <a16:creationId xmlns:a16="http://schemas.microsoft.com/office/drawing/2014/main" id="{793CDE3F-D0E4-C060-F00A-E0F687DB93E3}"/>
                </a:ext>
              </a:extLst>
            </p:cNvPr>
            <p:cNvSpPr/>
            <p:nvPr/>
          </p:nvSpPr>
          <p:spPr>
            <a:xfrm>
              <a:off x="0" y="753326"/>
              <a:ext cx="2225040" cy="234236"/>
            </a:xfrm>
            <a:prstGeom prst="rect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>
                <a:defRPr/>
              </a:pPr>
              <a:r>
                <a:rPr lang="en-US" altLang="ko-KR" sz="1600" dirty="0">
                  <a:solidFill>
                    <a:prstClr val="white"/>
                  </a:solidFill>
                </a:rPr>
                <a:t>Broadcasting</a:t>
              </a:r>
              <a:endPara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60" name="이등변 삼각형 59">
              <a:extLst>
                <a:ext uri="{FF2B5EF4-FFF2-40B4-BE49-F238E27FC236}">
                  <a16:creationId xmlns:a16="http://schemas.microsoft.com/office/drawing/2014/main" id="{76012E51-E9A3-E596-9D07-C005CF31605B}"/>
                </a:ext>
              </a:extLst>
            </p:cNvPr>
            <p:cNvSpPr/>
            <p:nvPr/>
          </p:nvSpPr>
          <p:spPr>
            <a:xfrm>
              <a:off x="1988694" y="867197"/>
              <a:ext cx="488980" cy="159766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맑은 고딕" panose="020B0503020000020004" pitchFamily="50" charset="-127"/>
                <a:cs typeface="+mn-cs"/>
              </a:endParaRPr>
            </a:p>
          </p:txBody>
        </p:sp>
      </p:grpSp>
      <p:grpSp>
        <p:nvGrpSpPr>
          <p:cNvPr id="61" name="그룹 60">
            <a:extLst>
              <a:ext uri="{FF2B5EF4-FFF2-40B4-BE49-F238E27FC236}">
                <a16:creationId xmlns:a16="http://schemas.microsoft.com/office/drawing/2014/main" id="{18854B88-F495-2A96-B257-6E9EFCE7BFC0}"/>
              </a:ext>
            </a:extLst>
          </p:cNvPr>
          <p:cNvGrpSpPr/>
          <p:nvPr/>
        </p:nvGrpSpPr>
        <p:grpSpPr>
          <a:xfrm>
            <a:off x="263336" y="672074"/>
            <a:ext cx="6283513" cy="69263"/>
            <a:chOff x="323850" y="638623"/>
            <a:chExt cx="6122286" cy="11600"/>
          </a:xfrm>
        </p:grpSpPr>
        <p:cxnSp>
          <p:nvCxnSpPr>
            <p:cNvPr id="62" name="직선 연결선 61">
              <a:extLst>
                <a:ext uri="{FF2B5EF4-FFF2-40B4-BE49-F238E27FC236}">
                  <a16:creationId xmlns:a16="http://schemas.microsoft.com/office/drawing/2014/main" id="{29DF116D-ACAD-3A55-B7B0-B5D3BC75C449}"/>
                </a:ext>
              </a:extLst>
            </p:cNvPr>
            <p:cNvCxnSpPr>
              <a:cxnSpLocks/>
            </p:cNvCxnSpPr>
            <p:nvPr/>
          </p:nvCxnSpPr>
          <p:spPr>
            <a:xfrm>
              <a:off x="3050426" y="650223"/>
              <a:ext cx="3395710" cy="0"/>
            </a:xfrm>
            <a:prstGeom prst="line">
              <a:avLst/>
            </a:prstGeom>
            <a:ln>
              <a:solidFill>
                <a:srgbClr val="52618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직선 연결선 62">
              <a:extLst>
                <a:ext uri="{FF2B5EF4-FFF2-40B4-BE49-F238E27FC236}">
                  <a16:creationId xmlns:a16="http://schemas.microsoft.com/office/drawing/2014/main" id="{0061EC27-54AF-880E-1385-D5B39BE49E49}"/>
                </a:ext>
              </a:extLst>
            </p:cNvPr>
            <p:cNvCxnSpPr>
              <a:cxnSpLocks/>
            </p:cNvCxnSpPr>
            <p:nvPr/>
          </p:nvCxnSpPr>
          <p:spPr>
            <a:xfrm>
              <a:off x="323850" y="638623"/>
              <a:ext cx="2731019" cy="0"/>
            </a:xfrm>
            <a:prstGeom prst="line">
              <a:avLst/>
            </a:prstGeom>
            <a:ln>
              <a:solidFill>
                <a:srgbClr val="1A2954"/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5" name="직사각형 64">
            <a:extLst>
              <a:ext uri="{FF2B5EF4-FFF2-40B4-BE49-F238E27FC236}">
                <a16:creationId xmlns:a16="http://schemas.microsoft.com/office/drawing/2014/main" id="{8C14C045-B6E8-1F6D-33A2-9D66B90D9246}"/>
              </a:ext>
            </a:extLst>
          </p:cNvPr>
          <p:cNvSpPr/>
          <p:nvPr/>
        </p:nvSpPr>
        <p:spPr>
          <a:xfrm>
            <a:off x="301190" y="833483"/>
            <a:ext cx="6231092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 latinLnBrk="1">
              <a:lnSpc>
                <a:spcPts val="1100"/>
              </a:lnSpc>
            </a:pPr>
            <a:r>
              <a:rPr lang="ko-KR" altLang="ko-KR" sz="900" dirty="0">
                <a:latin typeface="+mn-ea"/>
              </a:rPr>
              <a:t>관공서</a:t>
            </a:r>
            <a:r>
              <a:rPr lang="en-US" altLang="ko-KR" sz="900" dirty="0">
                <a:latin typeface="+mn-ea"/>
              </a:rPr>
              <a:t>, </a:t>
            </a:r>
            <a:r>
              <a:rPr lang="ko-KR" altLang="ko-KR" sz="900" dirty="0">
                <a:latin typeface="+mn-ea"/>
              </a:rPr>
              <a:t>기업</a:t>
            </a:r>
            <a:r>
              <a:rPr lang="en-US" altLang="ko-KR" sz="900" dirty="0">
                <a:latin typeface="+mn-ea"/>
              </a:rPr>
              <a:t>, </a:t>
            </a:r>
            <a:r>
              <a:rPr lang="ko-KR" altLang="ko-KR" sz="900" dirty="0">
                <a:latin typeface="+mn-ea"/>
              </a:rPr>
              <a:t>학교 등에서 영상회의시스템에 사용하는 장치로서 </a:t>
            </a:r>
            <a:r>
              <a:rPr lang="en-US" altLang="ko-KR" sz="900" dirty="0">
                <a:latin typeface="+mn-ea"/>
              </a:rPr>
              <a:t>UHD</a:t>
            </a:r>
            <a:r>
              <a:rPr lang="ko-KR" altLang="ko-KR" sz="900" dirty="0">
                <a:latin typeface="+mn-ea"/>
              </a:rPr>
              <a:t>급의 </a:t>
            </a:r>
            <a:r>
              <a:rPr lang="en-US" altLang="ko-KR" sz="900" dirty="0">
                <a:latin typeface="+mn-ea"/>
              </a:rPr>
              <a:t>842</a:t>
            </a:r>
            <a:r>
              <a:rPr lang="ko-KR" altLang="ko-KR" sz="900" dirty="0">
                <a:latin typeface="+mn-ea"/>
              </a:rPr>
              <a:t>만화소의 </a:t>
            </a:r>
            <a:r>
              <a:rPr lang="en-US" altLang="ko-KR" sz="900" dirty="0">
                <a:latin typeface="+mn-ea"/>
              </a:rPr>
              <a:t>1/2.5“ </a:t>
            </a:r>
            <a:r>
              <a:rPr lang="ko-KR" altLang="ko-KR" sz="900" dirty="0">
                <a:latin typeface="+mn-ea"/>
              </a:rPr>
              <a:t>이미지 </a:t>
            </a:r>
            <a:r>
              <a:rPr lang="ko-KR" altLang="ko-KR" sz="900" dirty="0" err="1">
                <a:latin typeface="+mn-ea"/>
              </a:rPr>
              <a:t>센서모듈과</a:t>
            </a:r>
            <a:r>
              <a:rPr lang="ko-KR" altLang="ko-KR" sz="900" dirty="0">
                <a:latin typeface="+mn-ea"/>
              </a:rPr>
              <a:t> 최대 </a:t>
            </a:r>
            <a:r>
              <a:rPr lang="en-US" altLang="ko-KR" sz="900" dirty="0">
                <a:latin typeface="+mn-ea"/>
              </a:rPr>
              <a:t>842</a:t>
            </a:r>
            <a:r>
              <a:rPr lang="ko-KR" altLang="ko-KR" sz="900" dirty="0" err="1">
                <a:latin typeface="+mn-ea"/>
              </a:rPr>
              <a:t>만화소</a:t>
            </a:r>
            <a:r>
              <a:rPr lang="en-US" altLang="ko-KR" sz="900" dirty="0">
                <a:latin typeface="+mn-ea"/>
              </a:rPr>
              <a:t>, 31</a:t>
            </a:r>
            <a:r>
              <a:rPr lang="ko-KR" altLang="ko-KR" sz="900" dirty="0">
                <a:latin typeface="+mn-ea"/>
              </a:rPr>
              <a:t>배 </a:t>
            </a:r>
            <a:r>
              <a:rPr lang="ko-KR" altLang="ko-KR" sz="900" dirty="0" err="1">
                <a:latin typeface="+mn-ea"/>
              </a:rPr>
              <a:t>광학줌</a:t>
            </a:r>
            <a:r>
              <a:rPr lang="ko-KR" altLang="ko-KR" sz="900" dirty="0">
                <a:latin typeface="+mn-ea"/>
              </a:rPr>
              <a:t> 및 </a:t>
            </a:r>
            <a:r>
              <a:rPr lang="en-US" altLang="ko-KR" sz="900" dirty="0">
                <a:latin typeface="+mn-ea"/>
              </a:rPr>
              <a:t>HDMI, SDI</a:t>
            </a:r>
            <a:r>
              <a:rPr lang="ko-KR" altLang="ko-KR" sz="900" dirty="0">
                <a:latin typeface="+mn-ea"/>
              </a:rPr>
              <a:t>출력</a:t>
            </a:r>
            <a:r>
              <a:rPr lang="en-US" altLang="ko-KR" sz="900" dirty="0">
                <a:latin typeface="+mn-ea"/>
              </a:rPr>
              <a:t>, AI</a:t>
            </a:r>
            <a:r>
              <a:rPr lang="ko-KR" altLang="ko-KR" sz="900" dirty="0">
                <a:latin typeface="+mn-ea"/>
              </a:rPr>
              <a:t>자동 인물추적기능</a:t>
            </a:r>
            <a:r>
              <a:rPr lang="en-US" altLang="ko-KR" sz="900" dirty="0">
                <a:latin typeface="+mn-ea"/>
              </a:rPr>
              <a:t>, VISCA/PELCO-P/D </a:t>
            </a:r>
            <a:r>
              <a:rPr lang="ko-KR" altLang="ko-KR" sz="900" dirty="0">
                <a:latin typeface="+mn-ea"/>
              </a:rPr>
              <a:t>프로토콜지원 및 스피커폰 제공 등으로 실시간 영상 회의가 가능하며 </a:t>
            </a:r>
            <a:r>
              <a:rPr lang="en-US" altLang="ko-KR" sz="900" dirty="0">
                <a:latin typeface="+mn-ea"/>
              </a:rPr>
              <a:t>PTZ</a:t>
            </a:r>
            <a:r>
              <a:rPr lang="ko-KR" altLang="ko-KR" sz="900" dirty="0">
                <a:latin typeface="+mn-ea"/>
              </a:rPr>
              <a:t>카메라와</a:t>
            </a:r>
            <a:r>
              <a:rPr lang="en-US" altLang="ko-KR" sz="900" dirty="0">
                <a:latin typeface="+mn-ea"/>
              </a:rPr>
              <a:t> </a:t>
            </a:r>
            <a:r>
              <a:rPr lang="ko-KR" altLang="ko-KR" sz="900" dirty="0">
                <a:latin typeface="+mn-ea"/>
              </a:rPr>
              <a:t>스피커 폰을 유선 일체형으로 제공하는 영상회의시스템</a:t>
            </a:r>
          </a:p>
        </p:txBody>
      </p: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2F0278DE-6785-D976-8A35-5B89478A5D76}"/>
              </a:ext>
            </a:extLst>
          </p:cNvPr>
          <p:cNvCxnSpPr>
            <a:cxnSpLocks/>
          </p:cNvCxnSpPr>
          <p:nvPr/>
        </p:nvCxnSpPr>
        <p:spPr>
          <a:xfrm>
            <a:off x="254070" y="9662019"/>
            <a:ext cx="6293667" cy="9188"/>
          </a:xfrm>
          <a:prstGeom prst="line">
            <a:avLst/>
          </a:prstGeom>
          <a:ln w="7239">
            <a:solidFill>
              <a:srgbClr val="2B3D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EA83B4C0-5551-04AD-9CFE-5CEE59F84679}"/>
              </a:ext>
            </a:extLst>
          </p:cNvPr>
          <p:cNvSpPr txBox="1"/>
          <p:nvPr/>
        </p:nvSpPr>
        <p:spPr>
          <a:xfrm>
            <a:off x="3313534" y="1461968"/>
            <a:ext cx="30307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790224">
              <a:defRPr/>
            </a:pP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</a:rPr>
              <a:t>I </a:t>
            </a:r>
            <a:r>
              <a:rPr lang="en-US" altLang="ko-KR" sz="1200" b="1" dirty="0">
                <a:solidFill>
                  <a:srgbClr val="FF0000"/>
                </a:solidFill>
              </a:rPr>
              <a:t>Technical Specifications</a:t>
            </a:r>
            <a:endParaRPr kumimoji="0" lang="ko-KR" altLang="en-US" sz="1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ea typeface="맑은 고딕" panose="020B0503020000020004" pitchFamily="50" charset="-127"/>
            </a:endParaRPr>
          </a:p>
        </p:txBody>
      </p:sp>
      <p:graphicFrame>
        <p:nvGraphicFramePr>
          <p:cNvPr id="16" name="표 15">
            <a:extLst>
              <a:ext uri="{FF2B5EF4-FFF2-40B4-BE49-F238E27FC236}">
                <a16:creationId xmlns:a16="http://schemas.microsoft.com/office/drawing/2014/main" id="{1E539715-D142-3EFA-33DD-B67549496B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4831646"/>
              </p:ext>
            </p:extLst>
          </p:nvPr>
        </p:nvGraphicFramePr>
        <p:xfrm>
          <a:off x="285713" y="1393114"/>
          <a:ext cx="2583556" cy="24851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823266644"/>
                    </a:ext>
                  </a:extLst>
                </a:gridCol>
                <a:gridCol w="185726">
                  <a:extLst>
                    <a:ext uri="{9D8B030D-6E8A-4147-A177-3AD203B41FA5}">
                      <a16:colId xmlns:a16="http://schemas.microsoft.com/office/drawing/2014/main" val="2478834776"/>
                    </a:ext>
                  </a:extLst>
                </a:gridCol>
                <a:gridCol w="937146">
                  <a:extLst>
                    <a:ext uri="{9D8B030D-6E8A-4147-A177-3AD203B41FA5}">
                      <a16:colId xmlns:a16="http://schemas.microsoft.com/office/drawing/2014/main" val="1773184050"/>
                    </a:ext>
                  </a:extLst>
                </a:gridCol>
                <a:gridCol w="1252404">
                  <a:extLst>
                    <a:ext uri="{9D8B030D-6E8A-4147-A177-3AD203B41FA5}">
                      <a16:colId xmlns:a16="http://schemas.microsoft.com/office/drawing/2014/main" val="2584910323"/>
                    </a:ext>
                  </a:extLst>
                </a:gridCol>
              </a:tblGrid>
              <a:tr h="493467">
                <a:tc gridSpan="2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lvl="0" defTabSz="790224">
                        <a:defRPr/>
                      </a:pPr>
                      <a:r>
                        <a:rPr lang="en-US" altLang="ko-KR" sz="2000" b="1" dirty="0">
                          <a:solidFill>
                            <a:srgbClr val="393536"/>
                          </a:solidFill>
                        </a:rPr>
                        <a:t>PTZC–310A 4K</a:t>
                      </a:r>
                      <a:endParaRPr lang="ko-KR" altLang="ko-KR" sz="2000" b="1" dirty="0">
                        <a:solidFill>
                          <a:srgbClr val="393536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7594413"/>
                  </a:ext>
                </a:extLst>
              </a:tr>
              <a:tr h="1363677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8766302"/>
                  </a:ext>
                </a:extLst>
              </a:tr>
              <a:tr h="314026">
                <a:tc gridSpan="4">
                  <a:txBody>
                    <a:bodyPr/>
                    <a:lstStyle/>
                    <a:p>
                      <a:pPr marL="0" marR="0" lvl="0" indent="0" algn="l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I G2B </a:t>
                      </a:r>
                      <a:r>
                        <a:rPr kumimoji="0" lang="en-US" altLang="ko-KR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맑은 고딕 Semilight" panose="020B0502040204020203" pitchFamily="50" charset="-127"/>
                        </a:rPr>
                        <a:t>26170515</a:t>
                      </a:r>
                      <a:endParaRPr kumimoji="0" lang="ko-KR" altLang="en-US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7456751"/>
                  </a:ext>
                </a:extLst>
              </a:tr>
              <a:tr h="314026">
                <a:tc gridSpan="4">
                  <a:txBody>
                    <a:bodyPr/>
                    <a:lstStyle/>
                    <a:p>
                      <a:pPr latinLnBrk="1"/>
                      <a:r>
                        <a:rPr kumimoji="0" lang="en-US" altLang="ko-KR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I </a:t>
                      </a:r>
                      <a:r>
                        <a:rPr kumimoji="0" lang="ko-KR" alt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조달가격 </a:t>
                      </a:r>
                      <a:r>
                        <a:rPr kumimoji="0" lang="en-US" altLang="ko-KR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5</a:t>
                      </a:r>
                      <a:r>
                        <a:rPr kumimoji="0" lang="en-US" altLang="ko-KR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맑은 고딕 Semilight" panose="020B0502040204020203" pitchFamily="50" charset="-127"/>
                        </a:rPr>
                        <a:t>,500,000원</a:t>
                      </a:r>
                      <a:endParaRPr lang="ko-KR" altLang="en-US" sz="1000" b="1" dirty="0">
                        <a:solidFill>
                          <a:srgbClr val="0000CC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4233980"/>
                  </a:ext>
                </a:extLst>
              </a:tr>
            </a:tbl>
          </a:graphicData>
        </a:graphic>
      </p:graphicFrame>
      <p:pic>
        <p:nvPicPr>
          <p:cNvPr id="20" name="그림 19">
            <a:extLst>
              <a:ext uri="{FF2B5EF4-FFF2-40B4-BE49-F238E27FC236}">
                <a16:creationId xmlns:a16="http://schemas.microsoft.com/office/drawing/2014/main" id="{AF615486-3EC8-E662-FD8E-D2B2FB7CF2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353" y="1467998"/>
            <a:ext cx="378866" cy="230400"/>
          </a:xfrm>
          <a:prstGeom prst="rect">
            <a:avLst/>
          </a:prstGeom>
          <a:noFill/>
        </p:spPr>
      </p:pic>
      <p:graphicFrame>
        <p:nvGraphicFramePr>
          <p:cNvPr id="46" name="표 45">
            <a:extLst>
              <a:ext uri="{FF2B5EF4-FFF2-40B4-BE49-F238E27FC236}">
                <a16:creationId xmlns:a16="http://schemas.microsoft.com/office/drawing/2014/main" id="{7C434F03-172C-C4AB-3C20-5A5FFB6B8F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4396259"/>
              </p:ext>
            </p:extLst>
          </p:nvPr>
        </p:nvGraphicFramePr>
        <p:xfrm>
          <a:off x="282140" y="3916915"/>
          <a:ext cx="2927785" cy="53023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7785">
                  <a:extLst>
                    <a:ext uri="{9D8B030D-6E8A-4147-A177-3AD203B41FA5}">
                      <a16:colId xmlns:a16="http://schemas.microsoft.com/office/drawing/2014/main" val="4195348621"/>
                    </a:ext>
                  </a:extLst>
                </a:gridCol>
              </a:tblGrid>
              <a:tr h="218496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</a:rPr>
                        <a:t>I </a:t>
                      </a:r>
                      <a:r>
                        <a:rPr lang="en-US" altLang="ko-KR" sz="1200" b="1" dirty="0">
                          <a:solidFill>
                            <a:srgbClr val="FF0000"/>
                          </a:solidFill>
                          <a:latin typeface="+mn-lt"/>
                          <a:ea typeface="+mn-ea"/>
                        </a:rPr>
                        <a:t>Choice Point</a:t>
                      </a:r>
                      <a:endParaRPr kumimoji="0" lang="ko-KR" altLang="en-US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40497582"/>
                  </a:ext>
                </a:extLst>
              </a:tr>
              <a:tr h="1873270">
                <a:tc>
                  <a:txBody>
                    <a:bodyPr/>
                    <a:lstStyle/>
                    <a:p>
                      <a:pPr marL="0" indent="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SzPct val="80000"/>
                        <a:buFont typeface="맑은 고딕" panose="020B0503020000020004" pitchFamily="50" charset="-127"/>
                        <a:buNone/>
                      </a:pPr>
                      <a:r>
                        <a:rPr lang="en-US" altLang="ko-KR" sz="9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◎ </a:t>
                      </a:r>
                      <a:r>
                        <a:rPr lang="en-US" altLang="ko-KR" sz="900" b="1" kern="1200" dirty="0" err="1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카메라</a:t>
                      </a:r>
                      <a:endParaRPr lang="en-US" altLang="ko-KR" sz="900" b="1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SzPct val="80000"/>
                        <a:buFont typeface="맑은 고딕" panose="020B0503020000020004" pitchFamily="50" charset="-127"/>
                        <a:buChar char="■"/>
                      </a:pP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4K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해상도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842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만 화소의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1/2.5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인치 이미지센서</a:t>
                      </a:r>
                    </a:p>
                    <a:p>
                      <a:pPr marL="171450" indent="-171450" fontAlgn="base" latinLnBrk="1">
                        <a:lnSpc>
                          <a:spcPts val="1300"/>
                        </a:lnSpc>
                        <a:buClr>
                          <a:schemeClr val="accent1"/>
                        </a:buClr>
                        <a:buSzPct val="80000"/>
                        <a:buFont typeface="맑은 고딕" panose="020B0503020000020004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고품질의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31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배 </a:t>
                      </a:r>
                      <a:r>
                        <a:rPr lang="ko-KR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광학줌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렌즈 적용</a:t>
                      </a:r>
                    </a:p>
                    <a:p>
                      <a:pPr marL="171450" indent="-171450" fontAlgn="base" latinLnBrk="1">
                        <a:lnSpc>
                          <a:spcPts val="1300"/>
                        </a:lnSpc>
                        <a:buClr>
                          <a:schemeClr val="accent1"/>
                        </a:buClr>
                        <a:buSzPct val="80000"/>
                        <a:buFont typeface="맑은 고딕" panose="020B0503020000020004" pitchFamily="50" charset="-127"/>
                        <a:buChar char="■"/>
                      </a:pP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4K60P(3840*2160, 60P)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의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HDMI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출력 </a:t>
                      </a:r>
                    </a:p>
                    <a:p>
                      <a:pPr marL="171450" indent="-171450" fontAlgn="base" latinLnBrk="1">
                        <a:lnSpc>
                          <a:spcPts val="13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다양한 동시 출력지원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(HDMI, SDI, USB(UVC),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유선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LAN) </a:t>
                      </a:r>
                    </a:p>
                    <a:p>
                      <a:pPr marL="171450" indent="-171450" fontAlgn="base" latinLnBrk="1">
                        <a:lnSpc>
                          <a:spcPts val="13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오디오 입력 기능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표준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AAC, G.711A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인코딩 지원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171450" indent="-171450" fontAlgn="base" latinLnBrk="1">
                        <a:lnSpc>
                          <a:spcPts val="13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AI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자동추적기능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인물의 얼굴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사람형상 추적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모드지원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1">
                        <a:lnSpc>
                          <a:spcPts val="13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255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개의 </a:t>
                      </a:r>
                      <a:r>
                        <a:rPr lang="ko-KR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프리셋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설정 지원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리모컨은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10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개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171450" indent="-171450" fontAlgn="base" latinLnBrk="1">
                        <a:lnSpc>
                          <a:spcPts val="13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다중 제어 프로토콜 지원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(VISCA, PELCO-P/D)</a:t>
                      </a:r>
                    </a:p>
                    <a:p>
                      <a:pPr marL="171450" indent="-171450" fontAlgn="base" latinLnBrk="1">
                        <a:lnSpc>
                          <a:spcPts val="13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RS-485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및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RS-232 IN/OUT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의 </a:t>
                      </a:r>
                      <a:r>
                        <a:rPr lang="ko-KR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캐스케이딩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제어연결 지원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1">
                        <a:lnSpc>
                          <a:spcPts val="13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다중 네트워크 프로토콜 지원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lang="en-US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Onvif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VISCA)</a:t>
                      </a:r>
                    </a:p>
                    <a:p>
                      <a:pPr marL="171450" indent="-171450" fontAlgn="base" latinLnBrk="1">
                        <a:lnSpc>
                          <a:spcPts val="13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IR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모드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2.4G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무선모드 선택에 의한 리모컨을 통한 제어가능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1">
                        <a:lnSpc>
                          <a:spcPts val="13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네트워크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NDI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신호형식의 출력 지원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1">
                        <a:lnSpc>
                          <a:spcPts val="13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LAN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포트의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POE+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전원 기능지원</a:t>
                      </a:r>
                    </a:p>
                    <a:p>
                      <a:pPr fontAlgn="base" latinLnBrk="0">
                        <a:lnSpc>
                          <a:spcPts val="1300"/>
                        </a:lnSpc>
                      </a:pPr>
                      <a:endParaRPr lang="en-US" altLang="ko-KR" sz="900" b="1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fontAlgn="base" latinLnBrk="0">
                        <a:lnSpc>
                          <a:spcPts val="1300"/>
                        </a:lnSpc>
                      </a:pPr>
                      <a:r>
                        <a:rPr lang="ko-KR" altLang="ko-KR" sz="9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◎ 스피커 폰</a:t>
                      </a:r>
                      <a:endParaRPr lang="ko-KR" altLang="ko-KR" sz="9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360 °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의 </a:t>
                      </a:r>
                      <a:r>
                        <a:rPr lang="ko-KR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전방향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마이크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마이크 범위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3M (max5M)</a:t>
                      </a:r>
                    </a:p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음향 반향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에코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제거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(AEC)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기능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자동 이득제어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(AGC)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기능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단일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5W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출력 스피커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상태 표시를 위한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LED</a:t>
                      </a:r>
                    </a:p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USB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플러그 앤 플레이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Windows/Mac OS/Android/Linux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와 호환 가능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소프트 </a:t>
                      </a:r>
                      <a:r>
                        <a:rPr lang="ko-KR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웨어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호환성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: Zoom, Teams, </a:t>
                      </a:r>
                      <a:r>
                        <a:rPr lang="en-US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WebEx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Google Meet, OBS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등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0546215"/>
                  </a:ext>
                </a:extLst>
              </a:tr>
            </a:tbl>
          </a:graphicData>
        </a:graphic>
      </p:graphicFrame>
      <p:graphicFrame>
        <p:nvGraphicFramePr>
          <p:cNvPr id="13" name="표 12">
            <a:extLst>
              <a:ext uri="{FF2B5EF4-FFF2-40B4-BE49-F238E27FC236}">
                <a16:creationId xmlns:a16="http://schemas.microsoft.com/office/drawing/2014/main" id="{49691F58-4CF6-7ECC-E17F-E95A6026FE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0410956"/>
              </p:ext>
            </p:extLst>
          </p:nvPr>
        </p:nvGraphicFramePr>
        <p:xfrm>
          <a:off x="3308594" y="7096156"/>
          <a:ext cx="3168000" cy="2478281"/>
        </p:xfrm>
        <a:graphic>
          <a:graphicData uri="http://schemas.openxmlformats.org/drawingml/2006/table">
            <a:tbl>
              <a:tblPr/>
              <a:tblGrid>
                <a:gridCol w="1080000">
                  <a:extLst>
                    <a:ext uri="{9D8B030D-6E8A-4147-A177-3AD203B41FA5}">
                      <a16:colId xmlns:a16="http://schemas.microsoft.com/office/drawing/2014/main" val="1278840559"/>
                    </a:ext>
                  </a:extLst>
                </a:gridCol>
                <a:gridCol w="2088000">
                  <a:extLst>
                    <a:ext uri="{9D8B030D-6E8A-4147-A177-3AD203B41FA5}">
                      <a16:colId xmlns:a16="http://schemas.microsoft.com/office/drawing/2014/main" val="2971398948"/>
                    </a:ext>
                  </a:extLst>
                </a:gridCol>
              </a:tblGrid>
              <a:tr h="8957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700" b="1" kern="0" spc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Spec</a:t>
                      </a:r>
                      <a:r>
                        <a:rPr lang="en-US" altLang="ko-KR" sz="700" b="1" kern="0" spc="0" baseline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 Item(</a:t>
                      </a:r>
                      <a:r>
                        <a:rPr lang="ko-KR" altLang="en-US" sz="700" b="1" kern="0" spc="0" baseline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스피커</a:t>
                      </a:r>
                      <a:r>
                        <a:rPr lang="en-US" altLang="ko-KR" sz="700" b="1" kern="0" spc="0" baseline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Details</a:t>
                      </a:r>
                      <a:endParaRPr lang="en-US" sz="700" kern="0" spc="0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3629655"/>
                  </a:ext>
                </a:extLst>
              </a:tr>
              <a:tr h="88945">
                <a:tc gridSpan="2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ko-KR" altLang="en-US" sz="700" b="1" kern="0" spc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마이크</a:t>
                      </a:r>
                      <a:endParaRPr lang="en-US" sz="700" b="1" kern="0" spc="0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2718122"/>
                  </a:ext>
                </a:extLst>
              </a:tr>
              <a:tr h="8957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Pickup</a:t>
                      </a:r>
                      <a:endParaRPr lang="ko-KR" sz="700" b="1" kern="0" spc="0" dirty="0">
                        <a:solidFill>
                          <a:schemeClr val="tx2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Omni-directional (360° pickup range) pickup</a:t>
                      </a:r>
                      <a:endParaRPr lang="ko-KR" sz="7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9898027"/>
                  </a:ext>
                </a:extLst>
              </a:tr>
              <a:tr h="88945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ko-KR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샘플링 주파수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48kHz </a:t>
                      </a:r>
                      <a:r>
                        <a:rPr lang="ko-KR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샘플링 속도</a:t>
                      </a: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(USB)</a:t>
                      </a:r>
                      <a:endParaRPr lang="ko-KR" sz="7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4668469"/>
                  </a:ext>
                </a:extLst>
              </a:tr>
              <a:tr h="8957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S/N</a:t>
                      </a:r>
                      <a:endParaRPr lang="ko-KR" sz="700" b="1" kern="0" spc="0" dirty="0">
                        <a:solidFill>
                          <a:schemeClr val="tx2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ko-KR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≥ </a:t>
                      </a: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65dB</a:t>
                      </a:r>
                      <a:endParaRPr lang="ko-KR" sz="7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8826468"/>
                  </a:ext>
                </a:extLst>
              </a:tr>
              <a:tr h="88945">
                <a:tc gridSpan="2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ko-KR" altLang="en-US" sz="700" b="1" kern="0" spc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스피커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2450790"/>
                  </a:ext>
                </a:extLst>
              </a:tr>
              <a:tr h="88945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ko-KR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출력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1x 5W </a:t>
                      </a:r>
                      <a:endParaRPr lang="ko-KR" sz="7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99808085"/>
                  </a:ext>
                </a:extLst>
              </a:tr>
              <a:tr h="88945">
                <a:tc gridSpan="2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ko-KR" altLang="en-US" sz="700" b="1" kern="0" spc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오디오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4287863"/>
                  </a:ext>
                </a:extLst>
              </a:tr>
              <a:tr h="88945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ko-KR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에코 제거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ko-KR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지원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5257926"/>
                  </a:ext>
                </a:extLst>
              </a:tr>
              <a:tr h="88945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ko-KR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노이즈 억제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ko-KR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지원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7073609"/>
                  </a:ext>
                </a:extLst>
              </a:tr>
              <a:tr h="8957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Auto Gain</a:t>
                      </a:r>
                      <a:endParaRPr lang="ko-KR" sz="700" b="1" kern="0" spc="0" dirty="0">
                        <a:solidFill>
                          <a:schemeClr val="tx2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ko-KR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지원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8729763"/>
                  </a:ext>
                </a:extLst>
              </a:tr>
              <a:tr h="88945">
                <a:tc gridSpan="2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ko-KR" altLang="en-US" sz="700" b="1" kern="0" spc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인터페이스</a:t>
                      </a:r>
                      <a:endParaRPr lang="en-US" sz="700" b="1" kern="0" spc="0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9638332"/>
                  </a:ext>
                </a:extLst>
              </a:tr>
              <a:tr h="8957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ko-KR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포트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 USB-C, USB 2.0</a:t>
                      </a:r>
                      <a:endParaRPr lang="ko-KR" sz="7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44663755"/>
                  </a:ext>
                </a:extLst>
              </a:tr>
              <a:tr h="88945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ko-KR" sz="700" b="1" kern="0" spc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전원 공급 장치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 USB-C </a:t>
                      </a:r>
                      <a:r>
                        <a:rPr lang="ko-KR" sz="700" kern="0" spc="0" dirty="0">
                          <a:solidFill>
                            <a:srgbClr val="0D0D0D"/>
                          </a:solidFill>
                          <a:effectLst/>
                          <a:latin typeface="+mn-ea"/>
                          <a:ea typeface="+mn-ea"/>
                        </a:rPr>
                        <a:t>전원 입력 포트</a:t>
                      </a:r>
                      <a:endParaRPr lang="ko-KR" sz="7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3091389"/>
                  </a:ext>
                </a:extLst>
              </a:tr>
              <a:tr h="99017">
                <a:tc gridSpan="2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ko-KR" altLang="en-US" sz="700" b="1" kern="0" spc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일반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0571528"/>
                  </a:ext>
                </a:extLst>
              </a:tr>
              <a:tr h="88945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ko-KR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버튼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ko-KR" sz="700" kern="0" spc="-10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마이크 </a:t>
                      </a:r>
                      <a:r>
                        <a:rPr lang="en-US" sz="700" kern="0" spc="-10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ON/OFF, </a:t>
                      </a:r>
                      <a:r>
                        <a:rPr lang="ko-KR" sz="700" kern="0" spc="-10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볼륨 업</a:t>
                      </a:r>
                      <a:r>
                        <a:rPr lang="en-US" sz="700" kern="0" spc="-10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sz="700" kern="0" spc="-10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볼륨 다운</a:t>
                      </a:r>
                      <a:r>
                        <a:rPr lang="en-US" sz="700" kern="0" spc="-10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sz="700" kern="0" spc="-10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스피커 </a:t>
                      </a:r>
                      <a:r>
                        <a:rPr lang="en-US" sz="700" kern="0" spc="-100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ON/OFF</a:t>
                      </a:r>
                      <a:endParaRPr lang="ko-KR" sz="700" kern="0" spc="-100" baseline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6772411"/>
                  </a:ext>
                </a:extLst>
              </a:tr>
              <a:tr h="8957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Power Requirements</a:t>
                      </a:r>
                      <a:endParaRPr lang="ko-KR" sz="700" b="1" kern="0" spc="0" dirty="0">
                        <a:solidFill>
                          <a:schemeClr val="tx2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ko-KR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전원 어댑터</a:t>
                      </a: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 USB-C</a:t>
                      </a:r>
                      <a:endParaRPr lang="ko-KR" sz="7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16172"/>
                  </a:ext>
                </a:extLst>
              </a:tr>
              <a:tr h="8957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Operating Temperature</a:t>
                      </a:r>
                      <a:endParaRPr lang="ko-KR" sz="700" b="1" kern="0" spc="0" dirty="0">
                        <a:solidFill>
                          <a:schemeClr val="tx2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0~40°C</a:t>
                      </a:r>
                      <a:endParaRPr lang="ko-KR" sz="7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6464802"/>
                  </a:ext>
                </a:extLst>
              </a:tr>
              <a:tr h="8957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Product Weight</a:t>
                      </a:r>
                      <a:endParaRPr lang="ko-KR" sz="700" b="1" kern="0" spc="0" dirty="0">
                        <a:solidFill>
                          <a:schemeClr val="tx2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0.34Kg</a:t>
                      </a:r>
                      <a:endParaRPr lang="ko-KR" sz="7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9568037"/>
                  </a:ext>
                </a:extLst>
              </a:tr>
              <a:tr h="8957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Dimension</a:t>
                      </a:r>
                      <a:endParaRPr lang="ko-KR" sz="700" b="1" kern="0" spc="0" dirty="0">
                        <a:solidFill>
                          <a:schemeClr val="tx2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140mm x 37mm x 135mm</a:t>
                      </a:r>
                      <a:endParaRPr lang="ko-KR" sz="7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289115"/>
                  </a:ext>
                </a:extLst>
              </a:tr>
            </a:tbl>
          </a:graphicData>
        </a:graphic>
      </p:graphicFrame>
      <p:pic>
        <p:nvPicPr>
          <p:cNvPr id="7" name="Picture 1">
            <a:extLst>
              <a:ext uri="{FF2B5EF4-FFF2-40B4-BE49-F238E27FC236}">
                <a16:creationId xmlns:a16="http://schemas.microsoft.com/office/drawing/2014/main" id="{9595324E-EA83-9C4C-B4A7-1F4B3639B4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154" y="1926366"/>
            <a:ext cx="1974848" cy="10800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0" name="표 9">
            <a:extLst>
              <a:ext uri="{FF2B5EF4-FFF2-40B4-BE49-F238E27FC236}">
                <a16:creationId xmlns:a16="http://schemas.microsoft.com/office/drawing/2014/main" id="{2E84557A-5942-C57D-63D8-2109CEA4C3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1431497"/>
              </p:ext>
            </p:extLst>
          </p:nvPr>
        </p:nvGraphicFramePr>
        <p:xfrm>
          <a:off x="3313534" y="1738967"/>
          <a:ext cx="3168000" cy="5318000"/>
        </p:xfrm>
        <a:graphic>
          <a:graphicData uri="http://schemas.openxmlformats.org/drawingml/2006/table">
            <a:tbl>
              <a:tblPr/>
              <a:tblGrid>
                <a:gridCol w="1080000">
                  <a:extLst>
                    <a:ext uri="{9D8B030D-6E8A-4147-A177-3AD203B41FA5}">
                      <a16:colId xmlns:a16="http://schemas.microsoft.com/office/drawing/2014/main" val="4135130059"/>
                    </a:ext>
                  </a:extLst>
                </a:gridCol>
                <a:gridCol w="2088000">
                  <a:extLst>
                    <a:ext uri="{9D8B030D-6E8A-4147-A177-3AD203B41FA5}">
                      <a16:colId xmlns:a16="http://schemas.microsoft.com/office/drawing/2014/main" val="2697458318"/>
                    </a:ext>
                  </a:extLst>
                </a:gridCol>
              </a:tblGrid>
              <a:tr h="144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700" b="1" kern="0" spc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Spec</a:t>
                      </a:r>
                      <a:r>
                        <a:rPr lang="en-US" altLang="ko-KR" sz="700" b="1" kern="0" spc="0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 Item(</a:t>
                      </a:r>
                      <a:r>
                        <a:rPr lang="ko-KR" altLang="en-US" sz="700" b="1" kern="0" spc="0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카메라</a:t>
                      </a:r>
                      <a:r>
                        <a:rPr lang="en-US" altLang="ko-KR" sz="700" b="1" kern="0" spc="0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)</a:t>
                      </a:r>
                      <a:endParaRPr lang="en-US" altLang="ko-KR" sz="700" b="1" kern="0" spc="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bg1"/>
                          </a:solidFill>
                          <a:effectLst/>
                          <a:latin typeface="+mj-ea"/>
                          <a:ea typeface="+mj-ea"/>
                        </a:rPr>
                        <a:t>Details</a:t>
                      </a:r>
                      <a:endParaRPr lang="ko-KR" altLang="en-US" sz="700" kern="0" spc="0" dirty="0">
                        <a:solidFill>
                          <a:schemeClr val="bg1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1170530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이미지센서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altLang="ko-KR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1/2.5</a:t>
                      </a:r>
                      <a:r>
                        <a:rPr lang="ko-KR" alt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인치</a:t>
                      </a:r>
                      <a:r>
                        <a:rPr lang="en-US" altLang="ko-KR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(10.16mm) </a:t>
                      </a:r>
                      <a:r>
                        <a:rPr lang="ko-KR" alt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고품질 </a:t>
                      </a:r>
                      <a:r>
                        <a:rPr lang="en-US" altLang="ko-KR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CMOS </a:t>
                      </a:r>
                      <a:r>
                        <a:rPr lang="ko-KR" alt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센서</a:t>
                      </a:r>
                      <a:r>
                        <a:rPr lang="en-US" altLang="ko-KR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842</a:t>
                      </a:r>
                      <a:r>
                        <a:rPr lang="ko-KR" altLang="en-US" sz="7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만화소</a:t>
                      </a:r>
                      <a:r>
                        <a:rPr lang="en-US" altLang="ko-KR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16:9</a:t>
                      </a:r>
                      <a:endParaRPr lang="ko-KR" altLang="en-US" sz="7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823537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 dirty="0" err="1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광학줌</a:t>
                      </a:r>
                      <a:endParaRPr lang="ko-KR" altLang="en-US" sz="700" b="1" kern="0" spc="0" dirty="0">
                        <a:solidFill>
                          <a:schemeClr val="tx2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31X</a:t>
                      </a:r>
                      <a:endParaRPr lang="ko-KR" altLang="en-US" sz="7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4578916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디지털줌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16X</a:t>
                      </a:r>
                      <a:endParaRPr lang="ko-KR" altLang="en-US" sz="7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6555292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조리개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F 1.3~4.8</a:t>
                      </a:r>
                      <a:endParaRPr lang="ko-KR" altLang="en-US" sz="7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4907293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수평화각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68.2°~2.6°</a:t>
                      </a:r>
                      <a:endParaRPr lang="ko-KR" altLang="en-US" sz="7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8635995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화이트밸런스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자동</a:t>
                      </a:r>
                      <a:r>
                        <a:rPr lang="en-US" altLang="ko-KR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수동</a:t>
                      </a:r>
                      <a:r>
                        <a:rPr lang="en-US" altLang="ko-KR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원키 화이트 밸런스</a:t>
                      </a:r>
                      <a:r>
                        <a:rPr lang="en-US" altLang="ko-KR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지정 색온도 </a:t>
                      </a:r>
                      <a:r>
                        <a:rPr lang="en-US" altLang="ko-KR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(2400-7100K, 100</a:t>
                      </a:r>
                      <a:r>
                        <a:rPr lang="ko-KR" alt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단위로 조정 가능</a:t>
                      </a:r>
                      <a:r>
                        <a:rPr lang="en-US" altLang="ko-KR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7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3560308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S/N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-1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≥50dB</a:t>
                      </a:r>
                      <a:endParaRPr lang="en-US" sz="7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0702159"/>
                  </a:ext>
                </a:extLst>
              </a:tr>
              <a:tr h="126000">
                <a:tc gridSpan="2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PTZ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3360279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팬</a:t>
                      </a:r>
                      <a:r>
                        <a:rPr lang="en-US" altLang="ko-KR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수평</a:t>
                      </a:r>
                      <a:r>
                        <a:rPr lang="en-US" altLang="ko-KR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각도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-170° ~ +170°</a:t>
                      </a:r>
                      <a:endParaRPr lang="ko-KR" altLang="en-US" sz="7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2947356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 dirty="0" err="1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틸트</a:t>
                      </a:r>
                      <a:r>
                        <a:rPr lang="en-US" altLang="ko-KR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수직</a:t>
                      </a:r>
                      <a:r>
                        <a:rPr lang="en-US" altLang="ko-KR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각도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-30° ~ +90°</a:t>
                      </a:r>
                      <a:endParaRPr lang="ko-KR" altLang="en-US" sz="7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2726523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팬</a:t>
                      </a:r>
                      <a:r>
                        <a:rPr lang="en-US" altLang="ko-KR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수평</a:t>
                      </a:r>
                      <a:r>
                        <a:rPr lang="en-US" altLang="ko-KR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속도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0.1° ~ 60°/s</a:t>
                      </a:r>
                      <a:endParaRPr lang="ko-KR" altLang="en-US" sz="7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256936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 dirty="0" err="1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틸트</a:t>
                      </a:r>
                      <a:r>
                        <a:rPr lang="en-US" altLang="ko-KR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수직</a:t>
                      </a:r>
                      <a:r>
                        <a:rPr lang="en-US" altLang="ko-KR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속도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0.1° ~ 30°/s</a:t>
                      </a:r>
                      <a:endParaRPr lang="ko-KR" altLang="en-US" sz="7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3486956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 dirty="0" err="1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프리셋</a:t>
                      </a: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 개수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altLang="ko-KR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255</a:t>
                      </a:r>
                      <a:r>
                        <a:rPr lang="ko-KR" alt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개</a:t>
                      </a:r>
                      <a:endParaRPr lang="ko-KR" altLang="en-US" sz="7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1230275"/>
                  </a:ext>
                </a:extLst>
              </a:tr>
              <a:tr h="126000">
                <a:tc gridSpan="2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비디오출력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9689574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비디오 포맷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HDMI : 3840*2160P/1920*1080P/60/59.</a:t>
                      </a:r>
                    </a:p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94/50/30/29.97/25, 720P60/59.94/50 </a:t>
                      </a:r>
                    </a:p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SDI : 1080P60/59.94/50/30/29.97/25, </a:t>
                      </a:r>
                    </a:p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1080I60/50/59.94, 720P60/59.94/50</a:t>
                      </a:r>
                      <a:endParaRPr lang="ko-KR" altLang="en-US" sz="7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84813948"/>
                  </a:ext>
                </a:extLst>
              </a:tr>
              <a:tr h="126000">
                <a:tc gridSpan="2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네트워크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0172924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해상도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메인 스트림 </a:t>
                      </a:r>
                      <a:r>
                        <a:rPr lang="en-US" altLang="ko-KR" sz="700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3840x2160, 1920x1080, 1280x720</a:t>
                      </a:r>
                      <a:endParaRPr lang="ko-KR" altLang="en-US" sz="700" kern="0" spc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서브 스트림 </a:t>
                      </a:r>
                      <a:r>
                        <a:rPr lang="en-US" altLang="ko-KR" sz="700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1920*1080/1280*720/640*360</a:t>
                      </a:r>
                      <a:endParaRPr lang="ko-KR" altLang="en-US" sz="700" b="1" kern="0" spc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8256443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이미지 압축 형식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H.265, H.264</a:t>
                      </a:r>
                      <a:endParaRPr lang="ko-KR" altLang="en-US" sz="700" b="1" kern="0" spc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8337472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오디오 압축 형식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AAC, G. 711A</a:t>
                      </a:r>
                      <a:endParaRPr lang="ko-KR" altLang="en-US" sz="700" b="1" kern="0" spc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6981488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프로토콜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RTSP, RTMP, ONVIF</a:t>
                      </a:r>
                      <a:endParaRPr lang="ko-KR" altLang="en-US" sz="7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5814857"/>
                  </a:ext>
                </a:extLst>
              </a:tr>
              <a:tr h="126000">
                <a:tc gridSpan="2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USB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6502482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USB</a:t>
                      </a: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인터페이스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USB3.0</a:t>
                      </a:r>
                      <a:endParaRPr lang="ko-KR" altLang="en-US" sz="7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1174829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UVC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지원</a:t>
                      </a:r>
                      <a:endParaRPr lang="en-US" sz="7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139308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비디오 포맷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1920x1080, 1280x720</a:t>
                      </a:r>
                      <a:endParaRPr lang="ko-KR" altLang="en-US" sz="7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9615371"/>
                  </a:ext>
                </a:extLst>
              </a:tr>
              <a:tr h="126000">
                <a:tc gridSpan="2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인터페이스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9990616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USB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 USB3.0</a:t>
                      </a:r>
                      <a:endParaRPr lang="en-US" sz="7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4564015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오디오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altLang="ko-KR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 </a:t>
                      </a:r>
                      <a:r>
                        <a:rPr lang="ko-KR" alt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라인 입력 </a:t>
                      </a:r>
                      <a:r>
                        <a:rPr lang="en-US" altLang="ko-KR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3.5</a:t>
                      </a: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mm</a:t>
                      </a:r>
                      <a:endParaRPr lang="ko-KR" altLang="en-US" sz="7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9790184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제어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 RS-232 In/Out, 1 RS-485</a:t>
                      </a:r>
                      <a:endParaRPr lang="ko-KR" altLang="en-US" sz="7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7676874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HDMI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 HDMI </a:t>
                      </a:r>
                      <a:endParaRPr lang="en-US" sz="7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3866346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LAN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 LAN</a:t>
                      </a:r>
                      <a:endParaRPr lang="en-US" sz="7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9634917"/>
                  </a:ext>
                </a:extLst>
              </a:tr>
              <a:tr h="126000">
                <a:tc gridSpan="2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일반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68714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Protocol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VISCA, PELCO-P. PELCO-D</a:t>
                      </a:r>
                      <a:endParaRPr lang="en-US" sz="7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6810451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Operating Temperature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0~40°C</a:t>
                      </a:r>
                      <a:endParaRPr lang="en-US" sz="7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3473786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Power Requirements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DC12V</a:t>
                      </a:r>
                      <a:r>
                        <a:rPr lang="en-US" altLang="ko-KR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POE</a:t>
                      </a:r>
                      <a:r>
                        <a:rPr lang="ko-KR" alt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지원</a:t>
                      </a:r>
                      <a:endParaRPr lang="en-US" sz="7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4546231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Power Consumption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18W</a:t>
                      </a:r>
                      <a:endParaRPr lang="en-US" sz="7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085051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Product Weight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1.4Kg</a:t>
                      </a:r>
                      <a:endParaRPr lang="en-US" sz="7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37933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Dimension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151mm x 151mm x 181mm</a:t>
                      </a:r>
                      <a:endParaRPr lang="en-US" sz="7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54070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66248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467</TotalTime>
  <Words>593</Words>
  <Application>Microsoft Office PowerPoint</Application>
  <PresentationFormat>A4 용지(210x297mm)</PresentationFormat>
  <Paragraphs>141</Paragraphs>
  <Slides>1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7" baseType="lpstr">
      <vt:lpstr>나눔고딕</vt:lpstr>
      <vt:lpstr>맑은 고딕</vt:lpstr>
      <vt:lpstr>Arial</vt:lpstr>
      <vt:lpstr>Calibri</vt:lpstr>
      <vt:lpstr>Calibri Light</vt:lpstr>
      <vt:lpstr>Office 테마</vt:lpstr>
      <vt:lpstr>PowerPoint 프레젠테이션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이혜진</dc:creator>
  <cp:lastModifiedBy>이혜진</cp:lastModifiedBy>
  <cp:revision>121</cp:revision>
  <cp:lastPrinted>2026-05-06T02:47:12Z</cp:lastPrinted>
  <dcterms:created xsi:type="dcterms:W3CDTF">2026-04-16T00:46:52Z</dcterms:created>
  <dcterms:modified xsi:type="dcterms:W3CDTF">2026-07-27T05:18:30Z</dcterms:modified>
  <cp:version/>
</cp:coreProperties>
</file>