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DED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600" spc="-100" dirty="0">
                  <a:solidFill>
                    <a:schemeClr val="bg1"/>
                  </a:solidFill>
                </a:rPr>
                <a:t>Multimedia </a:t>
              </a:r>
              <a:r>
                <a:rPr lang="ko-KR" altLang="en-US" sz="1600" spc="-100" dirty="0">
                  <a:solidFill>
                    <a:schemeClr val="bg1"/>
                  </a:solidFill>
                  <a:latin typeface="+mj-ea"/>
                </a:rPr>
                <a:t>교육용장비</a:t>
              </a:r>
              <a:endParaRPr lang="ko-KR" altLang="en-US" sz="1600" spc="-100" dirty="0">
                <a:solidFill>
                  <a:schemeClr val="bg1"/>
                </a:solidFill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27450" y="5032365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655892"/>
              </p:ext>
            </p:extLst>
          </p:nvPr>
        </p:nvGraphicFramePr>
        <p:xfrm>
          <a:off x="635070" y="1545071"/>
          <a:ext cx="2946330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26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21180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1068737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428261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PBL-SMART 1500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25171785 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11,000,000</a:t>
                      </a:r>
                      <a:r>
                        <a:rPr lang="ko-KR" altLang="en-US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59803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576075"/>
              </p:ext>
            </p:extLst>
          </p:nvPr>
        </p:nvGraphicFramePr>
        <p:xfrm>
          <a:off x="3168649" y="1825657"/>
          <a:ext cx="3206025" cy="2988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025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 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S/W 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기반의 화면 공유 시스템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별도의 공유 장치가 없음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온라인 수업을 위한 동영상 강의 콘텐츠 제작 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S/W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900" dirty="0">
                        <a:latin typeface="+mn-ea"/>
                        <a:ea typeface="+mn-ea"/>
                        <a:sym typeface="Wingdings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터치디스플레이 활용 수업을 위한 판서 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S/W 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900" dirty="0">
                        <a:latin typeface="+mn-ea"/>
                        <a:ea typeface="+mn-ea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유무선 네트웍 기반의 양방향 화면 공유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시스템</a:t>
                      </a:r>
                      <a:endParaRPr lang="en-US" altLang="ko-KR" sz="900" dirty="0">
                        <a:latin typeface="+mn-ea"/>
                        <a:ea typeface="+mn-ea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디지털 교과서 및 멀티미디어 콘텐츠를 활용한 수업에 최적화</a:t>
                      </a:r>
                      <a:endParaRPr lang="en-US" altLang="ko-KR" sz="900" dirty="0">
                        <a:solidFill>
                          <a:schemeClr val="dk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다양한 기종의 스마트 학습기기 지원</a:t>
                      </a:r>
                      <a:r>
                        <a:rPr lang="en-US" altLang="ko-KR" sz="9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윈도우</a:t>
                      </a:r>
                      <a:r>
                        <a:rPr lang="en-US" altLang="ko-KR" sz="9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안드로이드</a:t>
                      </a:r>
                      <a:r>
                        <a:rPr lang="en-US" altLang="ko-KR" sz="9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iOS)</a:t>
                      </a: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전체보기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선택보기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, 1:1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보기</a:t>
                      </a:r>
                      <a:endParaRPr lang="en-US" altLang="ko-KR" sz="900" dirty="0">
                        <a:latin typeface="+mn-ea"/>
                        <a:ea typeface="+mn-ea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 err="1">
                          <a:latin typeface="+mn-ea"/>
                          <a:ea typeface="+mn-ea"/>
                        </a:rPr>
                        <a:t>강사</a:t>
                      </a:r>
                      <a:r>
                        <a:rPr lang="ko-KR" altLang="en-US" sz="900" dirty="0" err="1">
                          <a:latin typeface="+mn-ea"/>
                          <a:ea typeface="+mn-ea"/>
                          <a:sym typeface="Wingdings"/>
                        </a:rPr>
                        <a:t></a:t>
                      </a:r>
                      <a:r>
                        <a:rPr lang="ko-KR" altLang="en-US" sz="900" dirty="0" err="1">
                          <a:latin typeface="+mn-ea"/>
                          <a:ea typeface="+mn-ea"/>
                        </a:rPr>
                        <a:t>학생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900" dirty="0" err="1">
                          <a:latin typeface="+mn-ea"/>
                          <a:ea typeface="+mn-ea"/>
                        </a:rPr>
                        <a:t>판서툴</a:t>
                      </a:r>
                      <a:endParaRPr lang="en-US" altLang="ko-KR" sz="900" dirty="0">
                        <a:latin typeface="+mn-ea"/>
                        <a:ea typeface="+mn-ea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 err="1">
                          <a:latin typeface="+mn-ea"/>
                          <a:ea typeface="+mn-ea"/>
                        </a:rPr>
                        <a:t>강사</a:t>
                      </a:r>
                      <a:r>
                        <a:rPr lang="ko-KR" altLang="en-US" sz="900" dirty="0" err="1">
                          <a:latin typeface="+mn-ea"/>
                          <a:ea typeface="+mn-ea"/>
                          <a:sym typeface="Wingdings"/>
                        </a:rPr>
                        <a:t></a:t>
                      </a:r>
                      <a:r>
                        <a:rPr lang="ko-KR" altLang="en-US" sz="900" dirty="0" err="1">
                          <a:latin typeface="+mn-ea"/>
                          <a:ea typeface="+mn-ea"/>
                        </a:rPr>
                        <a:t>학생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 채팅</a:t>
                      </a:r>
                      <a:endParaRPr lang="en-US" altLang="ko-KR" sz="900" dirty="0">
                        <a:latin typeface="+mn-ea"/>
                        <a:ea typeface="+mn-ea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강의 화면 녹화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dirty="0">
                          <a:latin typeface="+mn-ea"/>
                          <a:ea typeface="+mn-ea"/>
                          <a:sym typeface="Wingdings"/>
                        </a:rPr>
                        <a:t>스트리밍</a:t>
                      </a:r>
                      <a:endParaRPr lang="en-US" altLang="ko-KR" sz="900" dirty="0">
                        <a:latin typeface="+mn-ea"/>
                        <a:ea typeface="+mn-ea"/>
                        <a:sym typeface="Wingdings"/>
                      </a:endParaRPr>
                    </a:p>
                    <a:p>
                      <a:pPr indent="174625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학생 그룹설정 및 그룹관리</a:t>
                      </a:r>
                      <a:endParaRPr lang="en-US" altLang="ko-KR" sz="800" b="0" dirty="0">
                        <a:latin typeface="+mn-ea"/>
                        <a:ea typeface="+mn-ea"/>
                      </a:endParaRPr>
                    </a:p>
                    <a:p>
                      <a:pPr indent="174625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강사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  <a:sym typeface="Wingdings"/>
                        </a:rPr>
                        <a:t>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학생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원격 제어</a:t>
                      </a:r>
                      <a:endParaRPr lang="en-US" altLang="ko-KR" sz="800" b="0" dirty="0">
                        <a:latin typeface="+mn-ea"/>
                        <a:ea typeface="+mn-ea"/>
                      </a:endParaRPr>
                    </a:p>
                    <a:p>
                      <a:pPr indent="174625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강사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  <a:sym typeface="Wingdings"/>
                        </a:rPr>
                        <a:t>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학생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파일 공유</a:t>
                      </a:r>
                      <a:endParaRPr lang="en-US" altLang="ko-KR" sz="800" b="0" dirty="0">
                        <a:latin typeface="+mn-ea"/>
                        <a:ea typeface="+mn-ea"/>
                      </a:endParaRPr>
                    </a:p>
                    <a:p>
                      <a:pPr indent="174625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터치 잠금</a:t>
                      </a:r>
                      <a:endParaRPr lang="en-US" altLang="ko-KR" sz="800" b="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56EDEEE-2F04-22E1-A0F6-0CDC28999C53}"/>
              </a:ext>
            </a:extLst>
          </p:cNvPr>
          <p:cNvSpPr txBox="1"/>
          <p:nvPr/>
        </p:nvSpPr>
        <p:spPr>
          <a:xfrm>
            <a:off x="343429" y="782218"/>
            <a:ext cx="322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en-US" altLang="ko-KR" b="1" dirty="0">
                <a:solidFill>
                  <a:srgbClr val="231F1F"/>
                </a:solidFill>
              </a:rPr>
              <a:t>Problem Based Learning </a:t>
            </a:r>
            <a:r>
              <a:rPr lang="en-US" altLang="ko-KR" b="1" dirty="0">
                <a:solidFill>
                  <a:schemeClr val="dk1"/>
                </a:solidFill>
              </a:rPr>
              <a:t>System</a:t>
            </a:r>
            <a:endParaRPr lang="ko-KR" altLang="ko-KR" b="1" dirty="0">
              <a:solidFill>
                <a:srgbClr val="231F1F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FFFE0B0-358E-E69B-5E13-480EBE0CCB2E}"/>
              </a:ext>
            </a:extLst>
          </p:cNvPr>
          <p:cNvSpPr/>
          <p:nvPr/>
        </p:nvSpPr>
        <p:spPr>
          <a:xfrm>
            <a:off x="301190" y="1128758"/>
            <a:ext cx="6213381" cy="364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학교 및 관공서에서 프로젝트 기반 학습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(PBL)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을 수행하기 위한 멀티미디어 학습장치로 다양한 콘텐츠를 양방향 화면 공유 외 다양한 </a:t>
            </a:r>
            <a:r>
              <a:rPr lang="ko-KR" altLang="en-US" sz="900" dirty="0" err="1">
                <a:solidFill>
                  <a:prstClr val="black"/>
                </a:solidFill>
                <a:latin typeface="+mn-ea"/>
              </a:rPr>
              <a:t>기능을통한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 협력형 토론 수업을 지원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.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강의녹화 및 실시간 송출 기능이 포함된 멀티미디어학습장치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.</a:t>
            </a: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421917B7-3B11-D316-4F94-8FD261F6A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526321"/>
              </p:ext>
            </p:extLst>
          </p:nvPr>
        </p:nvGraphicFramePr>
        <p:xfrm>
          <a:off x="602218" y="5309364"/>
          <a:ext cx="5548204" cy="3492862"/>
        </p:xfrm>
        <a:graphic>
          <a:graphicData uri="http://schemas.openxmlformats.org/drawingml/2006/table">
            <a:tbl>
              <a:tblPr/>
              <a:tblGrid>
                <a:gridCol w="1891433">
                  <a:extLst>
                    <a:ext uri="{9D8B030D-6E8A-4147-A177-3AD203B41FA5}">
                      <a16:colId xmlns:a16="http://schemas.microsoft.com/office/drawing/2014/main" val="4196024542"/>
                    </a:ext>
                  </a:extLst>
                </a:gridCol>
                <a:gridCol w="3656771">
                  <a:extLst>
                    <a:ext uri="{9D8B030D-6E8A-4147-A177-3AD203B41FA5}">
                      <a16:colId xmlns:a16="http://schemas.microsoft.com/office/drawing/2014/main" val="2669406839"/>
                    </a:ext>
                  </a:extLst>
                </a:gridCol>
              </a:tblGrid>
              <a:tr h="8015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301984"/>
                  </a:ext>
                </a:extLst>
              </a:tr>
              <a:tr h="115187"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080"/>
                        </a:lnSpc>
                      </a:pPr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Input(note1)</a:t>
                      </a:r>
                    </a:p>
                  </a:txBody>
                  <a:tcPr marL="0" marR="36000" marT="893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 x HDMI, 2 x SDI, 3 x USB_CAM </a:t>
                      </a:r>
                      <a:r>
                        <a:rPr lang="en-US" altLang="ko-KR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동시에 입력 </a:t>
                      </a:r>
                      <a:r>
                        <a:rPr lang="en-US" altLang="ko-KR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3 </a:t>
                      </a:r>
                      <a:r>
                        <a:rPr lang="ko-KR" altLang="en-US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채널만 지원</a:t>
                      </a:r>
                      <a:r>
                        <a:rPr lang="en-US" altLang="ko-KR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en-US" altLang="ko-KR" sz="9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36000" marT="893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915316"/>
                  </a:ext>
                </a:extLst>
              </a:tr>
              <a:tr h="98888"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080"/>
                        </a:lnSpc>
                      </a:pPr>
                      <a:r>
                        <a:rPr lang="en-US" altLang="ko-K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Output(note2)</a:t>
                      </a:r>
                    </a:p>
                  </a:txBody>
                  <a:tcPr marL="0" marR="36000" marT="893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 x HDMI, 1 x DVI, 1 x DP</a:t>
                      </a:r>
                    </a:p>
                  </a:txBody>
                  <a:tcPr marL="0" marR="36000" marT="893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621992"/>
                  </a:ext>
                </a:extLst>
              </a:tr>
              <a:tr h="1856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Signal Format</a:t>
                      </a:r>
                      <a:endParaRPr lang="en-US" sz="9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1920*1080p(60,59.94,50),1920*1080i(60,59.94,50)</a:t>
                      </a:r>
                    </a:p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1280*720p(60,59.94,50)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672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Audio Input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 HDMI/SDI Embedded, 1 USB IO Input(</a:t>
                      </a:r>
                      <a:r>
                        <a:rPr lang="ko-KR" altLang="en-US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altLang="ko-KR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571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Audio Output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 PC Audio L/R Stereo, 3.5mm pin Jack, 1 USB IO Output(</a:t>
                      </a:r>
                      <a:r>
                        <a:rPr lang="ko-KR" altLang="en-US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altLang="ko-KR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485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Encoding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H.264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8988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녹화 파일 형식 </a:t>
                      </a:r>
                      <a:endParaRPr lang="en-US" sz="9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MP4, 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441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Bit Rate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700K~30Mbps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367196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Streaming Format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RTMP, UDP, HLS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205711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I/O Port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 USB</a:t>
                      </a:r>
                      <a:r>
                        <a:rPr lang="ko-KR" altLang="en-US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  <a:r>
                        <a:rPr lang="en-US" altLang="ko-KR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 LAN(RJ-45)_Network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893798"/>
                  </a:ext>
                </a:extLst>
              </a:tr>
              <a:tr h="1856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Signal Format</a:t>
                      </a:r>
                      <a:endParaRPr lang="en-US" sz="9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1920*1080p(60,59.94,50), 1920*1080i(60,59.94,50)</a:t>
                      </a:r>
                    </a:p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1280*720p(60,59.94,50)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445293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CPU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Intel CPU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028342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16GB </a:t>
                      </a:r>
                      <a:r>
                        <a:rPr lang="ko-KR" altLang="en-US" sz="9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74854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STORAGE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 SSD 240GB</a:t>
                      </a:r>
                      <a:r>
                        <a:rPr lang="ko-KR" altLang="en-US" sz="9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이상</a:t>
                      </a: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1 HDD 1TB </a:t>
                      </a:r>
                      <a:r>
                        <a:rPr lang="ko-KR" altLang="en-US" sz="9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이상</a:t>
                      </a:r>
                      <a:endParaRPr lang="en-US" altLang="ko-KR" sz="9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296087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Windows 11 Pro, 64bit Mode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426897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0~40°C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798163"/>
                  </a:ext>
                </a:extLst>
              </a:tr>
              <a:tr h="156485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AC 220V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726874"/>
                  </a:ext>
                </a:extLst>
              </a:tr>
              <a:tr h="156485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110 W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589104"/>
                  </a:ext>
                </a:extLst>
              </a:tr>
              <a:tr h="156485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10.8Kg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461164"/>
                  </a:ext>
                </a:extLst>
              </a:tr>
              <a:tr h="156485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430(w)*132(h)*400(d), </a:t>
                      </a:r>
                      <a:r>
                        <a:rPr lang="ko-KR" altLang="en-US" sz="9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손잡이 제외</a:t>
                      </a:r>
                      <a:endParaRPr lang="en-US" altLang="ko-KR" sz="9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990721"/>
                  </a:ext>
                </a:extLst>
              </a:tr>
              <a:tr h="98888"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080"/>
                        </a:lnSpc>
                      </a:pPr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Input(note1)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9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 x HDMI, 2 x SDI, 3 x USB_CAM </a:t>
                      </a:r>
                      <a:r>
                        <a:rPr lang="en-US" altLang="ko-KR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동시에 입력 </a:t>
                      </a:r>
                      <a:r>
                        <a:rPr lang="en-US" altLang="ko-KR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3 </a:t>
                      </a:r>
                      <a:r>
                        <a:rPr lang="ko-KR" altLang="en-US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채널만 지원</a:t>
                      </a:r>
                      <a:r>
                        <a:rPr lang="en-US" altLang="ko-KR" sz="9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en-US" altLang="ko-KR" sz="9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678894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655C233D-04BD-6067-F789-5CA39F998C93}"/>
              </a:ext>
            </a:extLst>
          </p:cNvPr>
          <p:cNvGrpSpPr/>
          <p:nvPr/>
        </p:nvGrpSpPr>
        <p:grpSpPr>
          <a:xfrm>
            <a:off x="864160" y="2164060"/>
            <a:ext cx="1800000" cy="1080000"/>
            <a:chOff x="1669078" y="1047822"/>
            <a:chExt cx="1338225" cy="1512766"/>
          </a:xfrm>
          <a:noFill/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0C4FA87-3B91-608F-911F-3605E0817E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651" y="1047822"/>
              <a:ext cx="1243759" cy="754521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F9C3220F-E19E-45CF-B203-1C904106B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9078" y="1861605"/>
              <a:ext cx="1338225" cy="698983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384</Words>
  <Application>Microsoft Office PowerPoint</Application>
  <PresentationFormat>A4 용지(210x297mm)</PresentationFormat>
  <Paragraphs>69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131</cp:revision>
  <cp:lastPrinted>2026-05-06T02:47:12Z</cp:lastPrinted>
  <dcterms:created xsi:type="dcterms:W3CDTF">2026-04-16T00:46:52Z</dcterms:created>
  <dcterms:modified xsi:type="dcterms:W3CDTF">2026-07-29T05:40:37Z</dcterms:modified>
  <cp:version/>
</cp:coreProperties>
</file>