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82" r:id="rId2"/>
    <p:sldId id="280" r:id="rId3"/>
    <p:sldId id="281" r:id="rId4"/>
    <p:sldId id="287" r:id="rId5"/>
    <p:sldId id="286" r:id="rId6"/>
    <p:sldId id="277" r:id="rId7"/>
    <p:sldId id="278" r:id="rId8"/>
  </p:sldIdLst>
  <p:sldSz cx="6858000" cy="9144000" type="screen4x3"/>
  <p:notesSz cx="6865938" cy="9998075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5pPr>
    <a:lvl6pPr marL="22860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6pPr>
    <a:lvl7pPr marL="27432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7pPr>
    <a:lvl8pPr marL="32004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8pPr>
    <a:lvl9pPr marL="3657600" algn="l" defTabSz="914400" rtl="0" eaLnBrk="1" latinLnBrk="1" hangingPunct="1">
      <a:defRPr kumimoji="1" sz="1400" b="1" kern="1200">
        <a:solidFill>
          <a:srgbClr val="FFFFFF"/>
        </a:solidFill>
        <a:latin typeface="맑은 고딕" pitchFamily="50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00"/>
    <a:srgbClr val="0000CC"/>
    <a:srgbClr val="000066"/>
    <a:srgbClr val="FFFFCC"/>
    <a:srgbClr val="FF5050"/>
    <a:srgbClr val="99CCFF"/>
    <a:srgbClr val="FFCC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43" autoAdjust="0"/>
    <p:restoredTop sz="97082" autoAdjust="0"/>
  </p:normalViewPr>
  <p:slideViewPr>
    <p:cSldViewPr snapToGrid="0" showGuides="1">
      <p:cViewPr>
        <p:scale>
          <a:sx n="100" d="100"/>
          <a:sy n="100" d="100"/>
        </p:scale>
        <p:origin x="-3006" y="198"/>
      </p:cViewPr>
      <p:guideLst>
        <p:guide orient="horz" pos="107"/>
        <p:guide pos="415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7788" y="0"/>
            <a:ext cx="2976562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5EAD759-2E71-47B9-B5C2-58D5C0481EC4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96425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7788" y="9496425"/>
            <a:ext cx="2976562" cy="500063"/>
          </a:xfrm>
          <a:prstGeom prst="rect">
            <a:avLst/>
          </a:prstGeom>
        </p:spPr>
        <p:txBody>
          <a:bodyPr vert="horz" wrap="square" lIns="92876" tIns="46438" rIns="92876" bIns="4643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solidFill>
                  <a:schemeClr val="tx1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A9FC4BF2-AA43-4C6E-A1ED-572CBE12B0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1717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l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7788" y="0"/>
            <a:ext cx="2976562" cy="500063"/>
          </a:xfrm>
          <a:prstGeom prst="rect">
            <a:avLst/>
          </a:prstGeom>
        </p:spPr>
        <p:txBody>
          <a:bodyPr vert="horz" lIns="92876" tIns="46438" rIns="92876" bIns="46438" rtlCol="0"/>
          <a:lstStyle>
            <a:lvl1pPr algn="r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fld id="{C3AABF53-E75F-4F90-A578-BD2549E4501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027238" y="749300"/>
            <a:ext cx="2811462" cy="37496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76" tIns="46438" rIns="92876" bIns="46438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748213"/>
            <a:ext cx="5494338" cy="4500562"/>
          </a:xfrm>
          <a:prstGeom prst="rect">
            <a:avLst/>
          </a:prstGeom>
        </p:spPr>
        <p:txBody>
          <a:bodyPr vert="horz" lIns="92876" tIns="46438" rIns="92876" bIns="46438" rtlCol="0"/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96425"/>
            <a:ext cx="2976563" cy="500063"/>
          </a:xfrm>
          <a:prstGeom prst="rect">
            <a:avLst/>
          </a:prstGeom>
        </p:spPr>
        <p:txBody>
          <a:bodyPr vert="horz" lIns="92876" tIns="46438" rIns="92876" bIns="46438" rtlCol="0" anchor="b"/>
          <a:lstStyle>
            <a:lvl1pPr algn="l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7788" y="9496425"/>
            <a:ext cx="2976562" cy="500063"/>
          </a:xfrm>
          <a:prstGeom prst="rect">
            <a:avLst/>
          </a:prstGeom>
        </p:spPr>
        <p:txBody>
          <a:bodyPr vert="horz" wrap="square" lIns="92876" tIns="46438" rIns="92876" bIns="46438" numCol="1" anchor="b" anchorCtr="0" compatLnSpc="1">
            <a:prstTxWarp prst="textNoShape">
              <a:avLst/>
            </a:prstTxWarp>
          </a:bodyPr>
          <a:lstStyle>
            <a:lvl1pPr algn="r" eaLnBrk="1" latinLnBrk="1" hangingPunct="1">
              <a:defRPr sz="1200">
                <a:ea typeface="맑은 고딕" pitchFamily="50" charset="-127"/>
              </a:defRPr>
            </a:lvl1pPr>
          </a:lstStyle>
          <a:p>
            <a:pPr>
              <a:defRPr/>
            </a:pPr>
            <a:fld id="{5C3BBC8A-15E8-4BDB-8DC9-7279E14F93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3814361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92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54063" indent="-28892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604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2401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8915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463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035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607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9179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9DD075C-AC32-49A0-A55B-7D006BAEFBB2}" type="slidenum">
              <a:rPr lang="ko-KR" altLang="en-US" smtClean="0">
                <a:solidFill>
                  <a:srgbClr val="FFFFFF"/>
                </a:solidFill>
              </a:rPr>
              <a:pPr>
                <a:spcBef>
                  <a:spcPct val="0"/>
                </a:spcBef>
              </a:pPr>
              <a:t>2</a:t>
            </a:fld>
            <a:endParaRPr lang="ko-KR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92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54063" indent="-28892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6046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24013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89150" indent="-231775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463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30035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607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917950" indent="-2317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spcBef>
                <a:spcPct val="0"/>
              </a:spcBef>
            </a:pPr>
            <a:fld id="{59DD075C-AC32-49A0-A55B-7D006BAEFBB2}" type="slidenum">
              <a:rPr lang="ko-KR" altLang="en-US" smtClean="0">
                <a:solidFill>
                  <a:srgbClr val="FFFFFF"/>
                </a:solidFill>
              </a:rPr>
              <a:pPr>
                <a:spcBef>
                  <a:spcPct val="0"/>
                </a:spcBef>
              </a:pPr>
              <a:t>3</a:t>
            </a:fld>
            <a:endParaRPr lang="ko-KR" altLang="en-US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54008-3C46-4BEC-A8D3-3D1CA5E179AE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FC4175-BD54-4111-ADD0-C037391C0AD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098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DADCDE-70AB-4D26-B56E-F1435F79526B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37E1F-C619-49EF-9D1F-D76DD7F446C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29688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8EB2E-6DB1-4BBA-AAAC-2F6F1B7371F1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4FF25-DA43-438C-A41C-035A6F4288F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1374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7E4966-FBE9-4301-ADB7-D1A4351CB803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AB533-3ED6-4002-9157-601BC36C3B4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5520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107B86-6BFE-4DA9-A618-E7C6187C8968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E9EBCF-39B5-4A50-8CA9-3557A4327DE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7583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23D66-03F1-437A-83F9-FB5E76B07117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95B92-29CB-4240-B80B-041DA6E73E5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448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3441F-F218-4639-8963-0131AD2584D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8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40563-8E16-4228-8B14-2DE757472D1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9851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B1974B-27DC-407B-9FEE-FCB486294E3A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93BD94-DB81-4479-A32D-CDB3A26934E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70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39A08-D39F-455F-83D4-F06D59828462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3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5A9B1E-99DA-4992-8F48-3C564F3AB9C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7129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BE37D9-A3F0-42D7-BFA6-52BF095A7C30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1D6C3-BAAA-4F16-A9A0-FF4FF09132D5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2228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A0C7C-290D-4B59-9921-0B5312954C1C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6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95188-DBFC-4579-B954-1F72CFD782E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78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663"/>
            <a:ext cx="16002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56A785D-A0E5-485D-8923-607DFE0690B2}" type="datetimeFigureOut">
              <a:rPr lang="ko-KR" altLang="en-US"/>
              <a:pPr>
                <a:defRPr/>
              </a:pPr>
              <a:t>2026-08-11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663"/>
            <a:ext cx="2171700" cy="485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kumimoji="0"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663"/>
            <a:ext cx="1600200" cy="4857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latinLnBrk="1" hangingPunct="1">
              <a:defRPr kumimoji="0" sz="1200" b="0">
                <a:solidFill>
                  <a:srgbClr val="898989"/>
                </a:solidFill>
                <a:ea typeface="맑은 고딕" pitchFamily="50" charset="-127"/>
              </a:defRPr>
            </a:lvl1pPr>
          </a:lstStyle>
          <a:p>
            <a:pPr>
              <a:defRPr/>
            </a:pPr>
            <a:fld id="{8A0D7674-734A-4131-AA1D-EED448573364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직사각형 1"/>
          <p:cNvSpPr>
            <a:spLocks noChangeArrowheads="1"/>
          </p:cNvSpPr>
          <p:nvPr/>
        </p:nvSpPr>
        <p:spPr bwMode="auto">
          <a:xfrm>
            <a:off x="2128804" y="781296"/>
            <a:ext cx="2600392" cy="12228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fontAlgn="b"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n-US" altLang="ko-KR" sz="3600" dirty="0">
                <a:solidFill>
                  <a:prstClr val="black"/>
                </a:solidFill>
              </a:rPr>
              <a:t>Spec </a:t>
            </a:r>
            <a:r>
              <a:rPr lang="en-US" altLang="ko-KR" sz="3600" dirty="0" smtClean="0">
                <a:solidFill>
                  <a:prstClr val="black"/>
                </a:solidFill>
              </a:rPr>
              <a:t>Sheet</a:t>
            </a:r>
          </a:p>
          <a:p>
            <a:pPr algn="ctr" eaLnBrk="1" fontAlgn="b" latinLnBrk="0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ko-KR" altLang="en-US" sz="1600" dirty="0" smtClean="0">
                <a:solidFill>
                  <a:prstClr val="black"/>
                </a:solidFill>
              </a:rPr>
              <a:t>멀티미디어 </a:t>
            </a:r>
            <a:r>
              <a:rPr lang="ko-KR" altLang="en-US" sz="1600" dirty="0" smtClean="0">
                <a:solidFill>
                  <a:prstClr val="black"/>
                </a:solidFill>
              </a:rPr>
              <a:t>학습장치</a:t>
            </a:r>
            <a:endParaRPr lang="ko-KR" altLang="ko-KR" sz="1600" dirty="0">
              <a:solidFill>
                <a:prstClr val="black"/>
              </a:solidFill>
            </a:endParaRPr>
          </a:p>
        </p:txBody>
      </p:sp>
      <p:sp>
        <p:nvSpPr>
          <p:cNvPr id="2051" name="직사각형 2"/>
          <p:cNvSpPr>
            <a:spLocks noChangeArrowheads="1"/>
          </p:cNvSpPr>
          <p:nvPr/>
        </p:nvSpPr>
        <p:spPr bwMode="auto">
          <a:xfrm>
            <a:off x="2779713" y="2100509"/>
            <a:ext cx="3429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r" eaLnBrk="1" fontAlgn="b" latinLnBrk="0">
              <a:spcBef>
                <a:spcPct val="0"/>
              </a:spcBef>
              <a:buFontTx/>
              <a:buNone/>
            </a:pPr>
            <a:r>
              <a:rPr lang="ko-KR" altLang="en-US" sz="1400" smtClean="0">
                <a:solidFill>
                  <a:prstClr val="black"/>
                </a:solidFill>
              </a:rPr>
              <a:t>모델명</a:t>
            </a:r>
            <a:r>
              <a:rPr lang="en-US" altLang="ko-KR" sz="1400" smtClean="0">
                <a:solidFill>
                  <a:prstClr val="black"/>
                </a:solidFill>
              </a:rPr>
              <a:t> </a:t>
            </a:r>
            <a:r>
              <a:rPr lang="en-US" altLang="ko-KR" sz="1400">
                <a:solidFill>
                  <a:prstClr val="black"/>
                </a:solidFill>
              </a:rPr>
              <a:t>: </a:t>
            </a:r>
            <a:r>
              <a:rPr lang="en-US" altLang="ko-KR" sz="1400" smtClean="0">
                <a:solidFill>
                  <a:prstClr val="black"/>
                </a:solidFill>
              </a:rPr>
              <a:t>PBL-SMART 1500P</a:t>
            </a:r>
            <a:endParaRPr lang="ko-KR" altLang="ko-KR" sz="1400">
              <a:solidFill>
                <a:prstClr val="black"/>
              </a:solidFill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830263" y="8081963"/>
            <a:ext cx="519747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53" name="Line 7"/>
          <p:cNvSpPr>
            <a:spLocks noChangeShapeType="1"/>
          </p:cNvSpPr>
          <p:nvPr/>
        </p:nvSpPr>
        <p:spPr bwMode="auto">
          <a:xfrm>
            <a:off x="641350" y="2044946"/>
            <a:ext cx="5572125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ko-KR" altLang="en-US"/>
          </a:p>
        </p:txBody>
      </p:sp>
      <p:sp>
        <p:nvSpPr>
          <p:cNvPr id="40" name="Text Box 4"/>
          <p:cNvSpPr txBox="1">
            <a:spLocks noChangeArrowheads="1"/>
          </p:cNvSpPr>
          <p:nvPr/>
        </p:nvSpPr>
        <p:spPr bwMode="auto">
          <a:xfrm>
            <a:off x="3101975" y="8239125"/>
            <a:ext cx="17938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1pPr>
            <a:lvl2pPr marL="742950" indent="-28575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2pPr>
            <a:lvl3pPr marL="11430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3pPr>
            <a:lvl4pPr marL="16002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4pPr>
            <a:lvl5pPr marL="2057400" indent="-228600" defTabSz="736600" eaLnBrk="0" hangingPunct="0"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5pPr>
            <a:lvl6pPr marL="25146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6pPr>
            <a:lvl7pPr marL="29718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7pPr>
            <a:lvl8pPr marL="34290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8pPr>
            <a:lvl9pPr marL="3886200" indent="-228600" defTabSz="736600" eaLnBrk="0" fontAlgn="base" hangingPunct="0">
              <a:spcBef>
                <a:spcPct val="0"/>
              </a:spcBef>
              <a:spcAft>
                <a:spcPct val="0"/>
              </a:spcAft>
              <a:defRPr kumimoji="1" sz="1500">
                <a:solidFill>
                  <a:schemeClr val="tx1"/>
                </a:solidFill>
                <a:latin typeface="우리돋움90C1" pitchFamily="18" charset="-127"/>
                <a:ea typeface="우리돋움90C1" pitchFamily="18" charset="-127"/>
              </a:defRPr>
            </a:lvl9pPr>
          </a:lstStyle>
          <a:p>
            <a:pPr eaLnBrk="1" latinLnBrk="1" hangingPunct="1">
              <a:defRPr/>
            </a:pPr>
            <a:r>
              <a:rPr lang="ko-KR" altLang="en-US" sz="1400" smtClean="0">
                <a:solidFill>
                  <a:prstClr val="black">
                    <a:lumMod val="50000"/>
                    <a:lumOff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보은전자방송통신</a:t>
            </a:r>
            <a:r>
              <a:rPr lang="en-US" altLang="ko-KR" sz="1400" smtClean="0">
                <a:solidFill>
                  <a:prstClr val="black">
                    <a:lumMod val="50000"/>
                    <a:lumOff val="50000"/>
                  </a:prstClr>
                </a:solidFill>
                <a:latin typeface="맑은 고딕" pitchFamily="50" charset="-127"/>
                <a:ea typeface="맑은 고딕" pitchFamily="50" charset="-127"/>
              </a:rPr>
              <a:t>㈜</a:t>
            </a:r>
          </a:p>
        </p:txBody>
      </p:sp>
      <p:pic>
        <p:nvPicPr>
          <p:cNvPr id="2055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8256588"/>
            <a:ext cx="72072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Picture 2" descr="H:\9.임시\PBL-SMART 1500P\사진\PBL-SMART 1500P_사진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608" y="4238123"/>
            <a:ext cx="3254251" cy="251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58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직사각형 1"/>
          <p:cNvSpPr>
            <a:spLocks noChangeArrowheads="1"/>
          </p:cNvSpPr>
          <p:nvPr/>
        </p:nvSpPr>
        <p:spPr bwMode="auto">
          <a:xfrm>
            <a:off x="373533" y="373063"/>
            <a:ext cx="81503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" latinLnBrk="0">
              <a:spcBef>
                <a:spcPct val="0"/>
              </a:spcBef>
              <a:buFontTx/>
              <a:buNone/>
            </a:pPr>
            <a:r>
              <a:rPr lang="en-US" altLang="ko-KR" sz="1600" dirty="0" smtClean="0">
                <a:solidFill>
                  <a:prstClr val="black"/>
                </a:solidFill>
              </a:rPr>
              <a:t>Profile</a:t>
            </a:r>
            <a:endParaRPr lang="en-US" altLang="ko-KR" sz="1600" dirty="0">
              <a:solidFill>
                <a:prstClr val="black"/>
              </a:solidFill>
            </a:endParaRPr>
          </a:p>
        </p:txBody>
      </p:sp>
      <p:sp>
        <p:nvSpPr>
          <p:cNvPr id="3076" name="Text Box 53"/>
          <p:cNvSpPr txBox="1">
            <a:spLocks noChangeArrowheads="1"/>
          </p:cNvSpPr>
          <p:nvPr/>
        </p:nvSpPr>
        <p:spPr bwMode="auto">
          <a:xfrm>
            <a:off x="646113" y="801688"/>
            <a:ext cx="5688012" cy="1361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defTabSz="736600"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defTabSz="73660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defTabSz="736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defTabSz="736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defTabSz="736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defTabSz="736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>
              <a:lnSpc>
                <a:spcPct val="150000"/>
              </a:lnSpc>
              <a:buNone/>
            </a:pP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학교나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관공서등에서 프로젝트 학습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(PBL)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을 위한 멀티미디어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학습장치로 주로 전자칠판에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연결하여 멀티미디어 콘텐츠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(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동영상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문서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이미지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)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를 양방향으로 서로 화면 공유하면서 판서를 할 수 있으며 파일 공유</a:t>
            </a:r>
            <a:r>
              <a:rPr lang="en-US" altLang="ko-KR" sz="1100" b="0">
                <a:solidFill>
                  <a:prstClr val="black"/>
                </a:solidFill>
                <a:latin typeface="맑은 고딕"/>
                <a:ea typeface="맑은 고딕"/>
              </a:rPr>
              <a:t>,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채팅등의 기능을 이용하여 토론수업을 할 수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있고 </a:t>
            </a:r>
            <a:r>
              <a:rPr lang="ko-KR" altLang="en-US" sz="1100" b="0">
                <a:solidFill>
                  <a:prstClr val="black"/>
                </a:solidFill>
                <a:latin typeface="맑은 고딕"/>
                <a:ea typeface="맑은 고딕"/>
              </a:rPr>
              <a:t>온라인 수업과 양방향 원격수업을 위한 동영상 강의콘텐츠 제작도 가능한 멀티미디어 학습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장치이다</a:t>
            </a:r>
            <a:r>
              <a:rPr lang="en-US" altLang="ko-KR" sz="1100" b="0" smtClean="0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sz="1100" b="0" smtClean="0">
                <a:solidFill>
                  <a:prstClr val="black"/>
                </a:solidFill>
                <a:latin typeface="맑은 고딕"/>
                <a:ea typeface="맑은 고딕"/>
              </a:rPr>
              <a:t>토론 수업 과정을 생방송 할 수도 있고 동영상으로 제작할 수도 있다</a:t>
            </a:r>
            <a:endParaRPr lang="en-US" altLang="ko-KR" sz="1100" b="0" smtClean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  <p:sp>
        <p:nvSpPr>
          <p:cNvPr id="7" name="직사각형 1"/>
          <p:cNvSpPr>
            <a:spLocks noChangeArrowheads="1"/>
          </p:cNvSpPr>
          <p:nvPr/>
        </p:nvSpPr>
        <p:spPr bwMode="auto">
          <a:xfrm>
            <a:off x="395288" y="2463091"/>
            <a:ext cx="100598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 dirty="0">
                <a:solidFill>
                  <a:prstClr val="black"/>
                </a:solidFill>
              </a:rPr>
              <a:t>Features</a:t>
            </a:r>
          </a:p>
        </p:txBody>
      </p:sp>
      <p:sp>
        <p:nvSpPr>
          <p:cNvPr id="9" name="직사각형 5"/>
          <p:cNvSpPr>
            <a:spLocks noChangeArrowheads="1"/>
          </p:cNvSpPr>
          <p:nvPr/>
        </p:nvSpPr>
        <p:spPr bwMode="auto">
          <a:xfrm>
            <a:off x="646113" y="2801930"/>
            <a:ext cx="5788025" cy="559537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en-US" altLang="ko-KR" sz="1100" dirty="0" smtClean="0"/>
              <a:t>S/W </a:t>
            </a:r>
            <a:r>
              <a:rPr lang="ko-KR" altLang="en-US" sz="1100" dirty="0" smtClean="0"/>
              <a:t>기반의 화면 공유 시스템</a:t>
            </a:r>
            <a:r>
              <a:rPr lang="en-US" altLang="ko-KR" sz="1100" dirty="0" smtClean="0"/>
              <a:t>(</a:t>
            </a:r>
            <a:r>
              <a:rPr lang="ko-KR" altLang="en-US" sz="1100" dirty="0"/>
              <a:t>별도의 </a:t>
            </a:r>
            <a:r>
              <a:rPr lang="ko-KR" altLang="en-US" sz="1100" dirty="0" smtClean="0"/>
              <a:t>공유 장치가 없음</a:t>
            </a:r>
            <a:r>
              <a:rPr lang="en-US" altLang="ko-KR" sz="1100" dirty="0" smtClean="0"/>
              <a:t>)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온라인 수업을 위한 동영상 강의 </a:t>
            </a:r>
            <a:r>
              <a:rPr lang="ko-KR" altLang="en-US" sz="1100" dirty="0" err="1"/>
              <a:t>콘텐츠</a:t>
            </a:r>
            <a:r>
              <a:rPr lang="ko-KR" altLang="en-US" sz="1100" dirty="0"/>
              <a:t> 제작 </a:t>
            </a:r>
            <a:r>
              <a:rPr lang="en-US" altLang="ko-KR" sz="1100" dirty="0"/>
              <a:t>S/W</a:t>
            </a:r>
            <a:r>
              <a:rPr lang="ko-KR" altLang="en-US" sz="1100" dirty="0"/>
              <a:t>제공</a:t>
            </a:r>
            <a:endParaRPr lang="en-US" altLang="ko-KR" sz="1100" dirty="0">
              <a:sym typeface="Wingdings"/>
            </a:endParaRP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터치디스플레이 활용 수업을 위한 판서 </a:t>
            </a:r>
            <a:r>
              <a:rPr lang="en-US" altLang="ko-KR" sz="1100" dirty="0" smtClean="0"/>
              <a:t>S/W </a:t>
            </a:r>
            <a:r>
              <a:rPr lang="ko-KR" altLang="en-US" sz="1100" dirty="0" smtClean="0"/>
              <a:t>제공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토론수업 생방송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토론수업 동영상 제작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유무선 </a:t>
            </a:r>
            <a:r>
              <a:rPr lang="ko-KR" altLang="en-US" sz="1100" dirty="0" err="1"/>
              <a:t>네트웍</a:t>
            </a:r>
            <a:r>
              <a:rPr lang="ko-KR" altLang="en-US" sz="1100" dirty="0"/>
              <a:t> 기반의 </a:t>
            </a:r>
            <a:r>
              <a:rPr lang="ko-KR" altLang="en-US" sz="1100" dirty="0" smtClean="0"/>
              <a:t>양방향 화면 공유</a:t>
            </a:r>
            <a:r>
              <a:rPr lang="en-US" altLang="ko-KR" sz="1100" dirty="0" smtClean="0"/>
              <a:t> </a:t>
            </a:r>
            <a:r>
              <a:rPr lang="ko-KR" altLang="en-US" sz="1100" dirty="0" smtClean="0"/>
              <a:t>시스템</a:t>
            </a:r>
            <a:endParaRPr lang="en-US" altLang="ko-KR" sz="1100" dirty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디지털 교과서 및 멀티미디어 </a:t>
            </a:r>
            <a:r>
              <a:rPr lang="ko-KR" altLang="en-US" sz="1100" dirty="0" err="1" smtClean="0"/>
              <a:t>콘텐츠를</a:t>
            </a:r>
            <a:r>
              <a:rPr lang="ko-KR" altLang="en-US" sz="1100" dirty="0" smtClean="0"/>
              <a:t> 활용한 수업에 최적화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다양한 기종의 스마트 학습기기 지원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(</a:t>
            </a:r>
            <a:r>
              <a:rPr lang="ko-KR" altLang="en-US" sz="1100" dirty="0" smtClean="0">
                <a:solidFill>
                  <a:srgbClr val="000000"/>
                </a:solidFill>
                <a:latin typeface="+mn-ea"/>
              </a:rPr>
              <a:t>윈도우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ko-KR" altLang="en-US" sz="1100" dirty="0" err="1" smtClean="0">
                <a:solidFill>
                  <a:srgbClr val="000000"/>
                </a:solidFill>
                <a:latin typeface="+mn-ea"/>
              </a:rPr>
              <a:t>안드로이드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, </a:t>
            </a:r>
            <a:r>
              <a:rPr lang="en-US" altLang="ko-KR" sz="1100" dirty="0" err="1" smtClean="0">
                <a:solidFill>
                  <a:srgbClr val="000000"/>
                </a:solidFill>
                <a:latin typeface="+mn-ea"/>
              </a:rPr>
              <a:t>iOS</a:t>
            </a:r>
            <a:r>
              <a:rPr lang="en-US" altLang="ko-KR" sz="1100" dirty="0" smtClean="0">
                <a:solidFill>
                  <a:srgbClr val="000000"/>
                </a:solidFill>
                <a:latin typeface="+mn-ea"/>
              </a:rPr>
              <a:t>)</a:t>
            </a:r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전체보기</a:t>
            </a:r>
            <a:r>
              <a:rPr lang="en-US" altLang="ko-KR" sz="1100" dirty="0"/>
              <a:t>, </a:t>
            </a:r>
            <a:r>
              <a:rPr lang="ko-KR" altLang="en-US" sz="1100" dirty="0"/>
              <a:t>선택보기</a:t>
            </a:r>
            <a:r>
              <a:rPr lang="en-US" altLang="ko-KR" sz="1100" dirty="0"/>
              <a:t>, 1:1</a:t>
            </a:r>
            <a:r>
              <a:rPr lang="ko-KR" altLang="en-US" sz="1100" dirty="0" smtClean="0"/>
              <a:t>보기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강사</a:t>
            </a:r>
            <a:r>
              <a:rPr lang="ko-KR" altLang="en-US" sz="1100" dirty="0">
                <a:sym typeface="Wingdings"/>
              </a:rPr>
              <a:t></a:t>
            </a:r>
            <a:r>
              <a:rPr lang="ko-KR" altLang="en-US" sz="1100" dirty="0"/>
              <a:t>학생 </a:t>
            </a:r>
            <a:r>
              <a:rPr lang="ko-KR" altLang="en-US" sz="1100" dirty="0" smtClean="0"/>
              <a:t> </a:t>
            </a:r>
            <a:r>
              <a:rPr lang="ko-KR" altLang="en-US" sz="1100" dirty="0" err="1" smtClean="0"/>
              <a:t>판서툴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/>
              <a:t>강사</a:t>
            </a:r>
            <a:r>
              <a:rPr lang="ko-KR" altLang="en-US" sz="1100" dirty="0" smtClean="0">
                <a:sym typeface="Wingdings"/>
              </a:rPr>
              <a:t></a:t>
            </a:r>
            <a:r>
              <a:rPr lang="ko-KR" altLang="en-US" sz="1100" dirty="0" smtClean="0"/>
              <a:t>학생 채팅</a:t>
            </a:r>
            <a:endParaRPr lang="en-US" altLang="ko-KR" sz="1100" dirty="0" smtClean="0"/>
          </a:p>
          <a:p>
            <a:pPr eaLnBrk="1" hangingPunct="1">
              <a:lnSpc>
                <a:spcPct val="200000"/>
              </a:lnSpc>
              <a:spcBef>
                <a:spcPct val="0"/>
              </a:spcBef>
              <a:buNone/>
            </a:pPr>
            <a:r>
              <a:rPr lang="ko-KR" altLang="en-US" sz="1100" dirty="0" smtClean="0">
                <a:sym typeface="Wingdings"/>
              </a:rPr>
              <a:t>토론 수업용 강사 카메라</a:t>
            </a:r>
            <a:r>
              <a:rPr lang="en-US" altLang="ko-KR" sz="1100" dirty="0" smtClean="0">
                <a:sym typeface="Wingdings"/>
              </a:rPr>
              <a:t>, </a:t>
            </a:r>
            <a:r>
              <a:rPr lang="ko-KR" altLang="en-US" sz="1100" dirty="0" smtClean="0">
                <a:sym typeface="Wingdings"/>
              </a:rPr>
              <a:t>학생 카메라 제공</a:t>
            </a:r>
            <a:endParaRPr lang="en-US" altLang="ko-KR" sz="1100" dirty="0" smtClean="0">
              <a:sym typeface="Wingdings"/>
            </a:endParaRPr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학생 </a:t>
            </a:r>
            <a:r>
              <a:rPr lang="ko-KR" altLang="en-US" sz="900" b="0" dirty="0"/>
              <a:t>그룹설정 및 그룹관리</a:t>
            </a:r>
            <a:endParaRPr lang="en-US" altLang="ko-KR" sz="900" b="0" dirty="0" smtClean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강사</a:t>
            </a:r>
            <a:r>
              <a:rPr lang="ko-KR" altLang="en-US" sz="900" b="0" dirty="0">
                <a:sym typeface="Wingdings"/>
              </a:rPr>
              <a:t></a:t>
            </a:r>
            <a:r>
              <a:rPr lang="ko-KR" altLang="en-US" sz="900" b="0" dirty="0"/>
              <a:t>학생</a:t>
            </a:r>
            <a:r>
              <a:rPr lang="ko-KR" altLang="en-US" sz="900" b="0" dirty="0" smtClean="0"/>
              <a:t> </a:t>
            </a:r>
            <a:r>
              <a:rPr lang="ko-KR" altLang="en-US" sz="900" b="0" dirty="0"/>
              <a:t>원격 제어</a:t>
            </a:r>
            <a:endParaRPr lang="en-US" altLang="ko-KR" sz="900" b="0" dirty="0" smtClean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강사</a:t>
            </a:r>
            <a:r>
              <a:rPr lang="ko-KR" altLang="en-US" sz="900" b="0" dirty="0" smtClean="0">
                <a:sym typeface="Wingdings"/>
              </a:rPr>
              <a:t></a:t>
            </a:r>
            <a:r>
              <a:rPr lang="ko-KR" altLang="en-US" sz="900" b="0" dirty="0" smtClean="0"/>
              <a:t>학생 </a:t>
            </a:r>
            <a:r>
              <a:rPr lang="ko-KR" altLang="en-US" sz="900" b="0" dirty="0"/>
              <a:t>파일 공유</a:t>
            </a:r>
            <a:endParaRPr lang="en-US" altLang="ko-KR" sz="900" b="0" dirty="0"/>
          </a:p>
          <a:p>
            <a:pPr indent="174625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ko-KR" altLang="en-US" sz="900" b="0" dirty="0" smtClean="0"/>
              <a:t>터치 잠금</a:t>
            </a:r>
            <a:endParaRPr lang="en-US" altLang="ko-KR" sz="900" b="0" dirty="0" smtClean="0"/>
          </a:p>
          <a:p>
            <a:pPr>
              <a:buNone/>
            </a:pPr>
            <a:endParaRPr lang="en-US" altLang="ko-KR" sz="1100" b="0" dirty="0" smtClean="0"/>
          </a:p>
          <a:p>
            <a:pPr>
              <a:buNone/>
            </a:pPr>
            <a:r>
              <a:rPr lang="ko-KR" altLang="en-US" sz="1100" b="0" dirty="0"/>
              <a:t>★ 제품을 사용하지 </a:t>
            </a:r>
            <a:r>
              <a:rPr lang="ko-KR" altLang="en-US" sz="1100" b="0" dirty="0" err="1"/>
              <a:t>않을때는</a:t>
            </a:r>
            <a:r>
              <a:rPr lang="ko-KR" altLang="en-US" sz="1100" b="0" dirty="0"/>
              <a:t> 반드시 전원을 </a:t>
            </a:r>
            <a:r>
              <a:rPr lang="en-US" altLang="ko-KR" sz="1100" b="0" dirty="0"/>
              <a:t>OFF</a:t>
            </a:r>
            <a:r>
              <a:rPr lang="ko-KR" altLang="en-US" sz="1100" b="0" dirty="0"/>
              <a:t>해 </a:t>
            </a:r>
            <a:r>
              <a:rPr lang="ko-KR" altLang="en-US" sz="1100" b="0" dirty="0" smtClean="0"/>
              <a:t>주세요</a:t>
            </a:r>
            <a:endParaRPr lang="en-US" altLang="ko-KR" sz="1100" b="0" dirty="0" smtClean="0"/>
          </a:p>
          <a:p>
            <a:pPr>
              <a:buNone/>
            </a:pPr>
            <a:r>
              <a:rPr lang="ko-KR" altLang="en-US" sz="1100" b="0" dirty="0"/>
              <a:t>★ 학생 기기 성능과 </a:t>
            </a:r>
            <a:r>
              <a:rPr lang="ko-KR" altLang="en-US" sz="1100" b="0" dirty="0" err="1"/>
              <a:t>네트웍</a:t>
            </a:r>
            <a:r>
              <a:rPr lang="ko-KR" altLang="en-US" sz="1100" b="0" dirty="0"/>
              <a:t> 환경에 따라 동작 성능이 달라질 수 있다</a:t>
            </a:r>
            <a:r>
              <a:rPr lang="en-US" altLang="ko-KR" sz="1100" b="0" dirty="0"/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88678" y="8458200"/>
            <a:ext cx="63738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tx1"/>
                </a:solidFill>
              </a:rPr>
              <a:t>★본 제품은 고품질을 요하는 </a:t>
            </a:r>
            <a:r>
              <a:rPr lang="ko-KR" altLang="en-US" sz="1200" dirty="0" smtClean="0">
                <a:solidFill>
                  <a:schemeClr val="tx1"/>
                </a:solidFill>
              </a:rPr>
              <a:t>학습장치로써 </a:t>
            </a:r>
            <a:r>
              <a:rPr lang="en-US" altLang="ko-KR" sz="1200" dirty="0">
                <a:solidFill>
                  <a:schemeClr val="tx1"/>
                </a:solidFill>
              </a:rPr>
              <a:t>24</a:t>
            </a:r>
            <a:r>
              <a:rPr lang="ko-KR" altLang="en-US" sz="1200" dirty="0">
                <a:solidFill>
                  <a:schemeClr val="tx1"/>
                </a:solidFill>
              </a:rPr>
              <a:t>시간 이상 장시간 사용을 권장하지 않습니다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  <a:p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장시간 사용 시 윈도우 업데이트나 인터넷 문제로 품질에 문제가 생길 수 있습니다</a:t>
            </a:r>
            <a:r>
              <a:rPr lang="en-US" altLang="ko-KR" sz="1200" dirty="0">
                <a:solidFill>
                  <a:schemeClr val="tx1"/>
                </a:solidFill>
              </a:rPr>
              <a:t>)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4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1"/>
          <p:cNvSpPr>
            <a:spLocks noChangeArrowheads="1"/>
          </p:cNvSpPr>
          <p:nvPr/>
        </p:nvSpPr>
        <p:spPr bwMode="auto">
          <a:xfrm>
            <a:off x="395288" y="686867"/>
            <a:ext cx="247914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 dirty="0" smtClean="0">
                <a:solidFill>
                  <a:prstClr val="black"/>
                </a:solidFill>
              </a:rPr>
              <a:t>Technical Specifications</a:t>
            </a:r>
            <a:endParaRPr lang="en-US" altLang="ko-KR" sz="1600" dirty="0">
              <a:solidFill>
                <a:prstClr val="black"/>
              </a:solidFill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1110912"/>
              </p:ext>
            </p:extLst>
          </p:nvPr>
        </p:nvGraphicFramePr>
        <p:xfrm>
          <a:off x="533400" y="1109801"/>
          <a:ext cx="5719119" cy="66756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4975"/>
                <a:gridCol w="4014144"/>
              </a:tblGrid>
              <a:tr h="324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Spec item</a:t>
                      </a:r>
                      <a:endParaRPr lang="en-US" sz="11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Details(</a:t>
                      </a:r>
                      <a:r>
                        <a:rPr lang="ko-KR" altLang="en-US" sz="1100" b="1" i="0" u="none" strike="noStrike" baseline="0" dirty="0" err="1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메인학습장치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100" b="1" i="0" u="none" strike="noStrike" baseline="0" dirty="0" err="1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EduDev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-T)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Input(note1)</a:t>
                      </a:r>
                      <a:endParaRPr lang="en-US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893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 x HDMI, 2 x SDI, 3 x USB_CAM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동시에 입력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채널만 지원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b="0" i="0" u="none" strike="noStrike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8936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10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Output(note2)</a:t>
                      </a:r>
                      <a:endParaRPr lang="en-US" altLang="ko-KR" sz="1000" b="1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8936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x HDMI, 1 x DVI, 1 x DP</a:t>
                      </a:r>
                    </a:p>
                  </a:txBody>
                  <a:tcPr marL="72000" marR="36000" marT="8936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68799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10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1920*1080p(60,59.94,50),1920*1080i(60,59.94,50)</a:t>
                      </a:r>
                    </a:p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1280*720p(60,59.94,50)</a:t>
                      </a:r>
                    </a:p>
                  </a:txBody>
                  <a:tcPr marL="72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432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Audio Input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HDMI/SDI Embedded, 1 USB IO Input(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52425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Audio Output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PC Audio L/R Stereo, 3.5mm pin Jack, 1 USB IO Output(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옵션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Encoding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H.264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녹화 파일 형식 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MP4, TS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Bit Rate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700K~30Mbps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Streaming Format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RTMP, UDP, HLS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I/O Port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 USB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 LAN(RJ-45)_Network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Video Signal Format</a:t>
                      </a:r>
                      <a:endParaRPr lang="en-US" sz="10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1920*1080p(60,59.94,50), 1920*1080i(60,59.94,50)</a:t>
                      </a:r>
                    </a:p>
                    <a:p>
                      <a:r>
                        <a:rPr lang="en-US" altLang="ko-KR" sz="1000" b="0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1280*720p(60,59.94,50)</a:t>
                      </a:r>
                    </a:p>
                  </a:txBody>
                  <a:tcPr marL="72000" marR="36000" marT="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CPU</a:t>
                      </a: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Intel CPU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RAM</a:t>
                      </a: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16GB 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이상</a:t>
                      </a:r>
                      <a:endParaRPr lang="ko-KR" altLang="en-US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STORAGE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 SSD 240GB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1 HDD 1TB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이상</a:t>
                      </a:r>
                      <a:endParaRPr lang="en-US" altLang="ko-KR" sz="1000" b="0" i="0" u="none" strike="noStrike" baseline="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05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OS</a:t>
                      </a: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Windows 11 Pro, 64bit Mode</a:t>
                      </a:r>
                      <a:endParaRPr lang="en-US" altLang="ko-KR" sz="10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1305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Operating Temperature</a:t>
                      </a:r>
                      <a:endParaRPr 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0~40°C</a:t>
                      </a:r>
                      <a:endParaRPr lang="en-US" altLang="ko-KR" sz="1000" b="0" i="0" u="none" strike="noStrike" baseline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Power Requirements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AC 220V</a:t>
                      </a: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Power Consumption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110 W</a:t>
                      </a: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Product Weight</a:t>
                      </a:r>
                      <a:endParaRPr lang="en-US" altLang="ko-KR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10.8Kg</a:t>
                      </a:r>
                    </a:p>
                  </a:txBody>
                  <a:tcPr marL="72000" marR="36000" marT="9521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Dimension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430(w)*132(h)*400(d), </a:t>
                      </a:r>
                      <a:r>
                        <a:rPr lang="ko-KR" altLang="en-US" sz="10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손잡이 제외</a:t>
                      </a:r>
                      <a:endParaRPr lang="en-US" altLang="ko-KR" sz="10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090" marB="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514350" y="7917094"/>
            <a:ext cx="59330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000" b="0" dirty="0">
                <a:solidFill>
                  <a:schemeClr val="tx1"/>
                </a:solidFill>
              </a:rPr>
              <a:t>*</a:t>
            </a:r>
            <a:r>
              <a:rPr lang="en-US" altLang="ko-KR" sz="1000" b="0" dirty="0">
                <a:solidFill>
                  <a:schemeClr val="tx1"/>
                </a:solidFill>
              </a:rPr>
              <a:t>Note1) HDCP(Copy Protection, </a:t>
            </a:r>
            <a:r>
              <a:rPr lang="ko-KR" altLang="en-US" sz="1000" b="0" dirty="0">
                <a:solidFill>
                  <a:schemeClr val="tx1"/>
                </a:solidFill>
              </a:rPr>
              <a:t>복사 방지</a:t>
            </a:r>
            <a:r>
              <a:rPr lang="en-US" altLang="ko-KR" sz="1000" b="0" dirty="0">
                <a:solidFill>
                  <a:schemeClr val="tx1"/>
                </a:solidFill>
              </a:rPr>
              <a:t>) </a:t>
            </a:r>
            <a:r>
              <a:rPr lang="ko-KR" altLang="en-US" sz="1000" b="0" dirty="0">
                <a:solidFill>
                  <a:schemeClr val="tx1"/>
                </a:solidFill>
              </a:rPr>
              <a:t>신호의 경우 </a:t>
            </a:r>
            <a:r>
              <a:rPr lang="en-US" altLang="ko-KR" sz="1000" b="0" dirty="0">
                <a:solidFill>
                  <a:schemeClr val="tx1"/>
                </a:solidFill>
              </a:rPr>
              <a:t>HDMI</a:t>
            </a:r>
            <a:r>
              <a:rPr lang="ko-KR" altLang="en-US" sz="1000" b="0" dirty="0">
                <a:solidFill>
                  <a:schemeClr val="tx1"/>
                </a:solidFill>
              </a:rPr>
              <a:t>소스에서 </a:t>
            </a:r>
            <a:r>
              <a:rPr lang="ko-KR" altLang="en-US" sz="1000" b="0" dirty="0" err="1">
                <a:solidFill>
                  <a:schemeClr val="tx1"/>
                </a:solidFill>
              </a:rPr>
              <a:t>캡처할</a:t>
            </a:r>
            <a:r>
              <a:rPr lang="ko-KR" altLang="en-US" sz="1000" b="0" dirty="0">
                <a:solidFill>
                  <a:schemeClr val="tx1"/>
                </a:solidFill>
              </a:rPr>
              <a:t> 수 없다</a:t>
            </a:r>
            <a:r>
              <a:rPr lang="en-US" altLang="ko-KR" sz="1000" b="0" dirty="0">
                <a:solidFill>
                  <a:schemeClr val="tx1"/>
                </a:solidFill>
              </a:rPr>
              <a:t>.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</a:t>
            </a:r>
            <a:r>
              <a:rPr lang="en-US" altLang="ko-KR" sz="1000" b="0" dirty="0">
                <a:solidFill>
                  <a:schemeClr val="tx1"/>
                </a:solidFill>
              </a:rPr>
              <a:t>Note2) </a:t>
            </a:r>
            <a:r>
              <a:rPr lang="ko-KR" altLang="en-US" sz="1000" b="0" dirty="0">
                <a:solidFill>
                  <a:schemeClr val="tx1"/>
                </a:solidFill>
              </a:rPr>
              <a:t>모니터 연결이 안 되거나 </a:t>
            </a:r>
            <a:r>
              <a:rPr lang="en-US" altLang="ko-KR" sz="1000" b="0" dirty="0">
                <a:solidFill>
                  <a:schemeClr val="tx1"/>
                </a:solidFill>
              </a:rPr>
              <a:t>off </a:t>
            </a:r>
            <a:r>
              <a:rPr lang="ko-KR" altLang="en-US" sz="1000" b="0" dirty="0">
                <a:solidFill>
                  <a:schemeClr val="tx1"/>
                </a:solidFill>
              </a:rPr>
              <a:t>상태이면 그래픽 출력설정이 변경될 수 있습니다</a:t>
            </a:r>
            <a:r>
              <a:rPr lang="en-US" altLang="ko-KR" sz="1000" b="0" dirty="0">
                <a:solidFill>
                  <a:schemeClr val="tx1"/>
                </a:solidFill>
              </a:rPr>
              <a:t>. </a:t>
            </a:r>
            <a:r>
              <a:rPr lang="ko-KR" altLang="en-US" sz="1000" b="0" dirty="0">
                <a:solidFill>
                  <a:schemeClr val="tx1"/>
                </a:solidFill>
              </a:rPr>
              <a:t>또한 모든 </a:t>
            </a:r>
          </a:p>
          <a:p>
            <a:r>
              <a:rPr lang="ko-KR" altLang="en-US" sz="1000" b="0" dirty="0">
                <a:solidFill>
                  <a:schemeClr val="tx1"/>
                </a:solidFill>
              </a:rPr>
              <a:t>모니터 출력은 </a:t>
            </a:r>
            <a:r>
              <a:rPr lang="en-US" altLang="ko-KR" sz="1000" b="0" dirty="0">
                <a:solidFill>
                  <a:schemeClr val="tx1"/>
                </a:solidFill>
              </a:rPr>
              <a:t>1920*1080</a:t>
            </a:r>
            <a:r>
              <a:rPr lang="ko-KR" altLang="en-US" sz="1000" b="0" dirty="0">
                <a:solidFill>
                  <a:schemeClr val="tx1"/>
                </a:solidFill>
              </a:rPr>
              <a:t>의 해상도까지만 지원합니다</a:t>
            </a:r>
            <a:r>
              <a:rPr lang="en-US" altLang="ko-KR" sz="1000" b="0" dirty="0">
                <a:solidFill>
                  <a:schemeClr val="tx1"/>
                </a:solidFill>
              </a:rPr>
              <a:t>. (4K </a:t>
            </a:r>
            <a:r>
              <a:rPr lang="ko-KR" altLang="en-US" sz="1000" b="0" dirty="0">
                <a:solidFill>
                  <a:schemeClr val="tx1"/>
                </a:solidFill>
              </a:rPr>
              <a:t>지원 안됨</a:t>
            </a:r>
            <a:r>
              <a:rPr lang="en-US" altLang="ko-KR" sz="1000" b="0" dirty="0">
                <a:solidFill>
                  <a:schemeClr val="tx1"/>
                </a:solidFill>
              </a:rPr>
              <a:t>)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*편집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>
                <a:solidFill>
                  <a:schemeClr val="tx1"/>
                </a:solidFill>
              </a:rPr>
              <a:t>화상강의</a:t>
            </a:r>
            <a:r>
              <a:rPr lang="en-US" altLang="ko-KR" sz="1000" b="0" dirty="0">
                <a:solidFill>
                  <a:schemeClr val="tx1"/>
                </a:solidFill>
              </a:rPr>
              <a:t>(</a:t>
            </a:r>
            <a:r>
              <a:rPr lang="ko-KR" altLang="en-US" sz="1000" b="0" dirty="0">
                <a:solidFill>
                  <a:schemeClr val="tx1"/>
                </a:solidFill>
              </a:rPr>
              <a:t>줌</a:t>
            </a:r>
            <a:r>
              <a:rPr lang="en-US" altLang="ko-KR" sz="1000" b="0" dirty="0">
                <a:solidFill>
                  <a:schemeClr val="tx1"/>
                </a:solidFill>
              </a:rPr>
              <a:t>), </a:t>
            </a:r>
            <a:r>
              <a:rPr lang="ko-KR" altLang="en-US" sz="1000" b="0" dirty="0">
                <a:solidFill>
                  <a:schemeClr val="tx1"/>
                </a:solidFill>
              </a:rPr>
              <a:t>재생 등의 프로그램을 동시 운용 시 녹화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 err="1">
                <a:solidFill>
                  <a:schemeClr val="tx1"/>
                </a:solidFill>
              </a:rPr>
              <a:t>스트리밍</a:t>
            </a:r>
            <a:r>
              <a:rPr lang="ko-KR" altLang="en-US" sz="1000" b="0" dirty="0">
                <a:solidFill>
                  <a:schemeClr val="tx1"/>
                </a:solidFill>
              </a:rPr>
              <a:t> 성능이 저하될 수 있습니다</a:t>
            </a:r>
            <a:r>
              <a:rPr lang="en-US" altLang="ko-KR" sz="1000" b="0" dirty="0">
                <a:solidFill>
                  <a:schemeClr val="tx1"/>
                </a:solidFill>
              </a:rPr>
              <a:t>. 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*제품무게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>
                <a:solidFill>
                  <a:schemeClr val="tx1"/>
                </a:solidFill>
              </a:rPr>
              <a:t>크기</a:t>
            </a:r>
            <a:r>
              <a:rPr lang="en-US" altLang="ko-KR" sz="1000" b="0" dirty="0">
                <a:solidFill>
                  <a:schemeClr val="tx1"/>
                </a:solidFill>
              </a:rPr>
              <a:t>, </a:t>
            </a:r>
            <a:r>
              <a:rPr lang="ko-KR" altLang="en-US" sz="1000" b="0" dirty="0">
                <a:solidFill>
                  <a:schemeClr val="tx1"/>
                </a:solidFill>
              </a:rPr>
              <a:t>소비전력의 표시치는 허용오차 </a:t>
            </a:r>
            <a:r>
              <a:rPr lang="en-US" altLang="ko-KR" sz="1000" b="0" dirty="0">
                <a:solidFill>
                  <a:schemeClr val="tx1"/>
                </a:solidFill>
              </a:rPr>
              <a:t>±10%</a:t>
            </a:r>
            <a:r>
              <a:rPr lang="ko-KR" altLang="en-US" sz="1000" b="0" dirty="0">
                <a:solidFill>
                  <a:schemeClr val="tx1"/>
                </a:solidFill>
              </a:rPr>
              <a:t>입니다</a:t>
            </a:r>
            <a:r>
              <a:rPr lang="en-US" altLang="ko-KR" sz="1000" b="0" dirty="0">
                <a:solidFill>
                  <a:schemeClr val="tx1"/>
                </a:solidFill>
              </a:rPr>
              <a:t>.</a:t>
            </a:r>
            <a:endParaRPr lang="ko-KR" altLang="en-US" sz="1000" b="0" dirty="0">
              <a:solidFill>
                <a:schemeClr val="tx1"/>
              </a:solidFill>
            </a:endParaRPr>
          </a:p>
          <a:p>
            <a:r>
              <a:rPr lang="ko-KR" altLang="en-US" sz="1000" b="0" dirty="0">
                <a:solidFill>
                  <a:schemeClr val="tx1"/>
                </a:solidFill>
              </a:rPr>
              <a:t>*제품 사양은 품질 향상을 위하여 별도의 예고 없이 수정될 수 있습니다</a:t>
            </a:r>
            <a:r>
              <a:rPr lang="en-US" altLang="ko-KR" sz="1000" b="0" dirty="0">
                <a:solidFill>
                  <a:schemeClr val="tx1"/>
                </a:solidFill>
              </a:rPr>
              <a:t>. </a:t>
            </a:r>
            <a:endParaRPr lang="ko-KR" altLang="en-US" sz="10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6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0556432"/>
              </p:ext>
            </p:extLst>
          </p:nvPr>
        </p:nvGraphicFramePr>
        <p:xfrm>
          <a:off x="545432" y="455098"/>
          <a:ext cx="5719119" cy="216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4975"/>
                <a:gridCol w="2007072"/>
                <a:gridCol w="2007072"/>
              </a:tblGrid>
              <a:tr h="32400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Spec item</a:t>
                      </a:r>
                    </a:p>
                  </a:txBody>
                  <a:tcPr marL="36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Details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카메라 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1(BP-201)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Details </a:t>
                      </a:r>
                      <a:r>
                        <a:rPr lang="ko-KR" altLang="en-US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카메라 </a:t>
                      </a:r>
                      <a:r>
                        <a:rPr lang="en-US" altLang="ko-KR" sz="1100" b="1" i="0" u="none" strike="noStrike" baseline="0" dirty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2(BP-203U)</a:t>
                      </a:r>
                    </a:p>
                  </a:txBody>
                  <a:tcPr marL="36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해상도</a:t>
                      </a:r>
                      <a:endParaRPr 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1920 x 1080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1920 x 1080</a:t>
                      </a:r>
                      <a:endParaRPr lang="en-US" altLang="ko-KR" sz="10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indent="0" algn="l" fontAlgn="base" latinLnBrk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프레임</a:t>
                      </a:r>
                      <a:endParaRPr lang="en-US" sz="1000" b="1" kern="0" spc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3600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30</a:t>
                      </a:r>
                    </a:p>
                  </a:txBody>
                  <a:tcPr marL="72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rgbClr val="3D3939"/>
                          </a:solidFill>
                          <a:latin typeface="+mn-ea"/>
                          <a:ea typeface="+mn-ea"/>
                        </a:rPr>
                        <a:t>30</a:t>
                      </a:r>
                    </a:p>
                  </a:txBody>
                  <a:tcPr marL="72000" marR="3600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컨트롤 기능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좌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줌인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줌아웃</a:t>
                      </a: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상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하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좌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우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줌인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줌아웃</a:t>
                      </a:r>
                      <a:endParaRPr lang="en-US" altLang="ko-KR" sz="1000" b="0" i="0" u="none" strike="noStrike" baseline="0" smtClean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비디오 포트</a:t>
                      </a:r>
                      <a:endParaRPr lang="ko-KR" alt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HDMI, SDI</a:t>
                      </a: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USB3.0</a:t>
                      </a: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줌배율</a:t>
                      </a:r>
                      <a:endParaRPr lang="ko-KR" altLang="en-US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광학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배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광학</a:t>
                      </a:r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0600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사이즈</a:t>
                      </a:r>
                      <a:r>
                        <a:rPr lang="en-US" altLang="ko-KR" sz="1000" b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(WxHxD)</a:t>
                      </a:r>
                      <a:endParaRPr lang="en-US" altLang="ko-KR" sz="1000" b="1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72000" marR="72974" marT="36473" marB="36473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214 × 172 x 136 mm</a:t>
                      </a: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ko-KR" sz="1000" b="0" i="0" u="none" strike="noStrike" baseline="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148×132×161 mm</a:t>
                      </a:r>
                    </a:p>
                  </a:txBody>
                  <a:tcPr marL="72000" marR="36000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6359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1"/>
          <p:cNvSpPr>
            <a:spLocks noChangeArrowheads="1"/>
          </p:cNvSpPr>
          <p:nvPr/>
        </p:nvSpPr>
        <p:spPr bwMode="auto">
          <a:xfrm>
            <a:off x="406537" y="703067"/>
            <a:ext cx="59503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ko-KR" altLang="en-US" sz="1600" smtClean="0">
                <a:solidFill>
                  <a:prstClr val="black"/>
                </a:solidFill>
              </a:rPr>
              <a:t>주의</a:t>
            </a:r>
            <a:endParaRPr lang="ko-KR" altLang="ko-KR" sz="1600">
              <a:solidFill>
                <a:prstClr val="black"/>
              </a:solidFill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507081" y="1259245"/>
            <a:ext cx="5968310" cy="7498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 기기와 학생 기기는 같은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네트웍에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있어야 하며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학생 기기에서 선생님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PC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를 찾지 못하면 기기와 공유기를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off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후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다시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on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 3"/>
              </a:rPr>
              <a:t>하여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공유기에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재접속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하십시오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제공된 공유기를 사용하지 않고 다른 공유기를 사용하면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화면끊김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,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품질 저하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,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오동작이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발생할 수 있으며 제공된 공유기를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PBL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토론수업 이외의 용도로 접속하지 마십시오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강사를 공유기에 유선 연결 하십시오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강사를 무선 연결하면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화면끊김등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품질 저하가 생길 수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있읍니다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부득이 강사를 무선 연결하는 경우에는 반드시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5Ghz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대역으로 설정하십시오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2.4Ghz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대역이나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2.4Ghz/5Ghz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자동선택 모드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(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스마트커넥트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)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를 사용하면 품질 저하가 심해 사용이 힘듭니다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  <a:endParaRPr lang="en-US" altLang="ko-KR" sz="1100" b="0" dirty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학생 기기는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태블릿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기기를 사용해야 합니다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스마트폰을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사용하면 기종에 따라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오동작이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발생할 수 있으며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UI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크기가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맞지않고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화면 잘림이 생겨 사용이 힘듭니다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85725" indent="-85725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대의 기기에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개의 프로그램만 설치하십시오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강사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/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리모트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/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학생을 함께 설치하면 안됩니다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85725" indent="-857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프로그램이 설치된 제품을 사용하지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않을때는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반드시 전원을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OFF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해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주십시오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설치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중 필수 구성 요소가 설치되거나 업데이트 되는 경우 시스템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재시작을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요청할 수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있음</a:t>
            </a: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123825" indent="-1238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프로그램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사용중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학생이 동시에 인터넷을 접속하면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트래픽이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집중되어 다른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네트웍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기기에 영향을 줄 수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있읍니다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123825" indent="-123825" defTabSz="914523">
              <a:lnSpc>
                <a:spcPct val="125000"/>
              </a:lnSpc>
              <a:defRPr/>
            </a:pPr>
            <a:endParaRPr lang="en-US" altLang="ko-KR" sz="1100" b="0" dirty="0" smtClean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marL="123825" indent="-123825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ko-KR" altLang="en-US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프로그램이 설치된 기기 사양이나 네트워크 환경에 따라 화면 끊김이 발생하거나 파일 송수신이 느려질 수 </a:t>
            </a:r>
            <a:r>
              <a:rPr lang="ko-KR" altLang="en-US" sz="1100" b="0" dirty="0" err="1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있읍니다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</a:t>
            </a:r>
          </a:p>
          <a:p>
            <a:pPr marL="123825" indent="-123825" defTabSz="914523">
              <a:lnSpc>
                <a:spcPct val="125000"/>
              </a:lnSpc>
              <a:defRPr/>
            </a:pPr>
            <a:endParaRPr lang="en-US" altLang="ko-KR" sz="1100" b="0" dirty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HDMI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장거리전송시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입력 최대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20m,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출력 최대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20m.</a:t>
            </a:r>
          </a:p>
          <a:p>
            <a:pPr indent="87313" defTabSz="914523">
              <a:lnSpc>
                <a:spcPct val="125000"/>
              </a:lnSpc>
              <a:defRPr/>
            </a:pP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(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Cable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규격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:24AWG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사용시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_HDMI </a:t>
            </a:r>
            <a:r>
              <a:rPr lang="ko-KR" altLang="en-US" sz="1100" b="0" dirty="0" err="1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젠더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는 신호 손실 발생으로 권장 안 함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)</a:t>
            </a:r>
          </a:p>
          <a:p>
            <a:pPr indent="87313" defTabSz="914523">
              <a:lnSpc>
                <a:spcPct val="125000"/>
              </a:lnSpc>
              <a:defRPr/>
            </a:pPr>
            <a:endParaRPr lang="en-US" altLang="ko-KR" sz="1100" b="0" dirty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  <a:p>
            <a:pPr indent="87313" defTabSz="914523">
              <a:lnSpc>
                <a:spcPct val="125000"/>
              </a:lnSpc>
              <a:defRPr/>
            </a:pP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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SDI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신호 전송은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BELDEN 1694A 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케이블 사용시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60i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에서 최대 약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110m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까지 가능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. </a:t>
            </a:r>
          </a:p>
          <a:p>
            <a:pPr indent="87313" defTabSz="914523">
              <a:lnSpc>
                <a:spcPct val="125000"/>
              </a:lnSpc>
              <a:defRPr/>
            </a:pP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 (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단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, 3G(50/60p)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모드는 전송거리가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1.5G(50/60i)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보다 </a:t>
            </a:r>
            <a:r>
              <a:rPr lang="en-US" altLang="ko-KR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½</a:t>
            </a:r>
            <a:r>
              <a:rPr lang="ko-KR" altLang="en-US" sz="1100" b="0" dirty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수준임</a:t>
            </a:r>
            <a:r>
              <a:rPr lang="en-US" altLang="ko-KR" sz="1100" b="0" dirty="0" smtClean="0">
                <a:solidFill>
                  <a:prstClr val="black"/>
                </a:solidFill>
                <a:latin typeface="맑은 고딕"/>
                <a:ea typeface="맑은 고딕"/>
                <a:sym typeface="Wingdings"/>
              </a:rPr>
              <a:t>)</a:t>
            </a:r>
            <a:endParaRPr lang="en-US" altLang="ko-KR" sz="1100" b="0" dirty="0">
              <a:solidFill>
                <a:prstClr val="black"/>
              </a:solidFill>
              <a:latin typeface="맑은 고딕"/>
              <a:ea typeface="맑은 고딕"/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52141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직사각형 1"/>
          <p:cNvSpPr>
            <a:spLocks noChangeArrowheads="1"/>
          </p:cNvSpPr>
          <p:nvPr/>
        </p:nvSpPr>
        <p:spPr bwMode="auto">
          <a:xfrm>
            <a:off x="380226" y="803275"/>
            <a:ext cx="8731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ko-KR" altLang="en-US" sz="1600">
                <a:solidFill>
                  <a:prstClr val="black"/>
                </a:solidFill>
              </a:rPr>
              <a:t>구성품</a:t>
            </a:r>
            <a:r>
              <a:rPr lang="en-US" altLang="ko-KR" sz="1600">
                <a:solidFill>
                  <a:prstClr val="black"/>
                </a:solidFill>
              </a:rPr>
              <a:t> </a:t>
            </a:r>
            <a:endParaRPr lang="ko-KR" altLang="ko-KR" sz="1600">
              <a:solidFill>
                <a:prstClr val="black"/>
              </a:solidFill>
            </a:endParaRPr>
          </a:p>
        </p:txBody>
      </p:sp>
      <p:graphicFrame>
        <p:nvGraphicFramePr>
          <p:cNvPr id="15" name="표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9607905"/>
              </p:ext>
            </p:extLst>
          </p:nvPr>
        </p:nvGraphicFramePr>
        <p:xfrm>
          <a:off x="796494" y="1323975"/>
          <a:ext cx="5613831" cy="226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94331"/>
                <a:gridCol w="1400175"/>
                <a:gridCol w="2219325"/>
              </a:tblGrid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메인학습장치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EduDev-T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i="0" u="none" strike="noStrike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강사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SmartEdu T</a:t>
                      </a: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식</a:t>
                      </a:r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학생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SmartEdu S</a:t>
                      </a: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ko-KR" altLang="en-US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식</a:t>
                      </a:r>
                      <a:endParaRPr kumimoji="0" lang="en-US" altLang="ko-K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강의 콘텐츠 제작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e-Learning Creator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ea"/>
                          <a:ea typeface="+mn-ea"/>
                          <a:cs typeface="+mn-cs"/>
                        </a:rPr>
                        <a:t>1</a:t>
                      </a:r>
                      <a:endParaRPr kumimoji="0" lang="en-US" altLang="ko-K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판서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S/W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BonTouch</a:t>
                      </a:r>
                      <a:r>
                        <a:rPr lang="en-US" altLang="ko-KR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Plus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카메라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BP-201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24000">
                <a:tc>
                  <a:txBody>
                    <a:bodyPr/>
                    <a:lstStyle/>
                    <a:p>
                      <a:pPr algn="l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카메라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2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BP-203U</a:t>
                      </a:r>
                      <a:endParaRPr lang="en-US" altLang="ko-KR" sz="1100" b="0" i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u="none" strike="noStrike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22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44" name="Rectangle 1"/>
          <p:cNvSpPr>
            <a:spLocks noChangeArrowheads="1"/>
          </p:cNvSpPr>
          <p:nvPr/>
        </p:nvSpPr>
        <p:spPr bwMode="auto">
          <a:xfrm>
            <a:off x="530225" y="6108408"/>
            <a:ext cx="5267325" cy="284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749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385D8A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rIns="0" anchor="ctr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latinLnBrk="0">
              <a:lnSpc>
                <a:spcPts val="15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ko-KR" sz="1000" b="0" smtClean="0">
                <a:solidFill>
                  <a:prstClr val="black"/>
                </a:solidFill>
                <a:cs typeface="Arial" charset="0"/>
                <a:sym typeface="Wingdings"/>
              </a:rPr>
              <a:t> </a:t>
            </a:r>
            <a:r>
              <a:rPr lang="ko-KR" altLang="en-US" sz="1000" b="0" smtClean="0">
                <a:solidFill>
                  <a:prstClr val="black"/>
                </a:solidFill>
                <a:cs typeface="Arial" charset="0"/>
              </a:rPr>
              <a:t>본 </a:t>
            </a:r>
            <a:r>
              <a:rPr lang="ko-KR" altLang="en-US" sz="1000" b="0">
                <a:solidFill>
                  <a:prstClr val="black"/>
                </a:solidFill>
                <a:cs typeface="Arial" charset="0"/>
              </a:rPr>
              <a:t>사양은 시스템 개선</a:t>
            </a: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, </a:t>
            </a:r>
            <a:r>
              <a:rPr lang="ko-KR" altLang="en-US" sz="1000" b="0">
                <a:solidFill>
                  <a:prstClr val="black"/>
                </a:solidFill>
                <a:cs typeface="Arial" charset="0"/>
              </a:rPr>
              <a:t>품질향상을 위하여 별도의 예고 없이 수정될 수 있습니다</a:t>
            </a:r>
            <a:r>
              <a:rPr lang="en-US" altLang="ko-KR" sz="1000" b="0">
                <a:solidFill>
                  <a:prstClr val="black"/>
                </a:solidFill>
                <a:cs typeface="Arial" charset="0"/>
              </a:rPr>
              <a:t>.</a:t>
            </a:r>
          </a:p>
        </p:txBody>
      </p:sp>
      <p:sp>
        <p:nvSpPr>
          <p:cNvPr id="5" name="직사각형 1"/>
          <p:cNvSpPr>
            <a:spLocks noChangeArrowheads="1"/>
          </p:cNvSpPr>
          <p:nvPr/>
        </p:nvSpPr>
        <p:spPr bwMode="auto">
          <a:xfrm>
            <a:off x="371387" y="4399620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600"/>
              <a:t>Option</a:t>
            </a:r>
            <a:endParaRPr lang="ko-KR" altLang="ko-KR" sz="1600"/>
          </a:p>
        </p:txBody>
      </p:sp>
      <p:graphicFrame>
        <p:nvGraphicFramePr>
          <p:cNvPr id="6" name="표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2703377"/>
              </p:ext>
            </p:extLst>
          </p:nvPr>
        </p:nvGraphicFramePr>
        <p:xfrm>
          <a:off x="901700" y="4876556"/>
          <a:ext cx="5213350" cy="360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1658"/>
                <a:gridCol w="1407695"/>
                <a:gridCol w="1903997"/>
              </a:tblGrid>
              <a:tr h="360000"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USB </a:t>
                      </a:r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오디오</a:t>
                      </a:r>
                      <a:endParaRPr lang="en-US" altLang="ko-KR" sz="1100" b="0" i="0" u="none" strike="noStrike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UMC22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</a:t>
                      </a:r>
                      <a:endParaRPr lang="en-US" sz="1100" b="0" i="0" u="none" strike="noStrike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6" marR="9526" marT="9519" marB="0" anchor="ctr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458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직사각형 1"/>
          <p:cNvSpPr>
            <a:spLocks noChangeArrowheads="1"/>
          </p:cNvSpPr>
          <p:nvPr/>
        </p:nvSpPr>
        <p:spPr bwMode="auto">
          <a:xfrm>
            <a:off x="351915" y="522288"/>
            <a:ext cx="30162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b" latinLnBrk="0">
              <a:spcBef>
                <a:spcPct val="0"/>
              </a:spcBef>
              <a:buFontTx/>
              <a:buNone/>
            </a:pPr>
            <a:r>
              <a:rPr lang="ko-KR" altLang="ko-KR" sz="1600" dirty="0" smtClean="0">
                <a:solidFill>
                  <a:srgbClr val="000000"/>
                </a:solidFill>
              </a:rPr>
              <a:t>외관</a:t>
            </a:r>
            <a:r>
              <a:rPr lang="ko-KR" altLang="en-US" sz="1600" dirty="0" smtClean="0">
                <a:solidFill>
                  <a:srgbClr val="000000"/>
                </a:solidFill>
              </a:rPr>
              <a:t>도</a:t>
            </a:r>
            <a:endParaRPr lang="ko-KR" altLang="ko-KR" sz="1600" dirty="0">
              <a:solidFill>
                <a:srgbClr val="000000"/>
              </a:solidFill>
            </a:endParaRPr>
          </a:p>
        </p:txBody>
      </p:sp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6253257"/>
              </p:ext>
            </p:extLst>
          </p:nvPr>
        </p:nvGraphicFramePr>
        <p:xfrm>
          <a:off x="790833" y="6352184"/>
          <a:ext cx="5297696" cy="51435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2367"/>
                <a:gridCol w="586363"/>
                <a:gridCol w="586363"/>
                <a:gridCol w="586363"/>
                <a:gridCol w="586363"/>
                <a:gridCol w="999877"/>
              </a:tblGrid>
              <a:tr h="228700"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MODEL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Unit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Remark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5650">
                <a:tc>
                  <a:txBody>
                    <a:bodyPr/>
                    <a:lstStyle/>
                    <a:p>
                      <a:pPr indent="62865" algn="just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prstClr val="black"/>
                          </a:solidFill>
                        </a:rPr>
                        <a:t>PBL-SMART 1500P</a:t>
                      </a:r>
                      <a:endParaRPr lang="en-US" altLang="ko-KR" sz="1000" dirty="0" smtClean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sz="100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mm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430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132</a:t>
                      </a:r>
                      <a:endParaRPr lang="ko-KR" sz="100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 latinLnBrk="0" hangingPunct="0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Times New Roman"/>
                        </a:rPr>
                        <a:t>400</a:t>
                      </a: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0">
                        <a:lnSpc>
                          <a:spcPts val="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sz="1000" dirty="0"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/>
                      </a:endParaRPr>
                    </a:p>
                  </a:txBody>
                  <a:tcPr marL="68563" marR="68563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199" name="직사각형 2"/>
          <p:cNvSpPr>
            <a:spLocks noChangeArrowheads="1"/>
          </p:cNvSpPr>
          <p:nvPr/>
        </p:nvSpPr>
        <p:spPr bwMode="auto">
          <a:xfrm>
            <a:off x="808038" y="5864617"/>
            <a:ext cx="1397000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latinLnBrk="1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1pPr>
            <a:lvl2pPr marL="742950" indent="-285750" latinLnBrk="1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2pPr>
            <a:lvl3pPr marL="1143000" indent="-228600" latinLnBrk="1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3pPr>
            <a:lvl4pPr marL="1600200" indent="-228600" latinLnBrk="1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4pPr>
            <a:lvl5pPr marL="2057400" indent="-228600" latinLnBrk="1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algn="ctr" eaLnBrk="1" latinLnBrk="0" hangingPunct="1">
              <a:spcBef>
                <a:spcPct val="0"/>
              </a:spcBef>
              <a:buFontTx/>
              <a:buNone/>
            </a:pPr>
            <a:r>
              <a:rPr lang="en-US" altLang="ko-KR" sz="1200">
                <a:solidFill>
                  <a:prstClr val="black"/>
                </a:solidFill>
              </a:rPr>
              <a:t>Dimension Table</a:t>
            </a:r>
            <a:endParaRPr lang="ko-KR" altLang="en-US" sz="1200">
              <a:solidFill>
                <a:prstClr val="black"/>
              </a:solidFill>
            </a:endParaRP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685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" y="1179370"/>
            <a:ext cx="6042660" cy="420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437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9902</TotalTime>
  <Words>891</Words>
  <Application>Microsoft Office PowerPoint</Application>
  <PresentationFormat>화면 슬라이드 쇼(4:3)</PresentationFormat>
  <Paragraphs>168</Paragraphs>
  <Slides>7</Slides>
  <Notes>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8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jdg</dc:creator>
  <cp:lastModifiedBy>PVDC-2200I</cp:lastModifiedBy>
  <cp:revision>795</cp:revision>
  <cp:lastPrinted>2018-05-18T09:05:35Z</cp:lastPrinted>
  <dcterms:created xsi:type="dcterms:W3CDTF">2013-01-01T23:55:22Z</dcterms:created>
  <dcterms:modified xsi:type="dcterms:W3CDTF">2026-08-11T05:05:19Z</dcterms:modified>
</cp:coreProperties>
</file>