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6" y="6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600" spc="-100" dirty="0">
                  <a:solidFill>
                    <a:schemeClr val="bg1"/>
                  </a:solidFill>
                </a:rPr>
                <a:t>Multimedia </a:t>
              </a:r>
              <a:r>
                <a:rPr lang="ko-KR" altLang="en-US" sz="1600" spc="-100" dirty="0">
                  <a:solidFill>
                    <a:schemeClr val="bg1"/>
                  </a:solidFill>
                  <a:latin typeface="+mj-ea"/>
                </a:rPr>
                <a:t>교육용장비</a:t>
              </a:r>
              <a:endParaRPr lang="ko-KR" altLang="en-US" sz="1600" spc="-100" dirty="0">
                <a:solidFill>
                  <a:schemeClr val="bg1"/>
                </a:solidFill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3144502" y="1832009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213018"/>
              </p:ext>
            </p:extLst>
          </p:nvPr>
        </p:nvGraphicFramePr>
        <p:xfrm>
          <a:off x="635070" y="1545071"/>
          <a:ext cx="2946330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526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1180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068737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428261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PBL-SMART 1500P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25336299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14,300,000</a:t>
                      </a:r>
                      <a:r>
                        <a:rPr lang="ko-KR" altLang="en-US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9803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155188"/>
              </p:ext>
            </p:extLst>
          </p:nvPr>
        </p:nvGraphicFramePr>
        <p:xfrm>
          <a:off x="635070" y="4285368"/>
          <a:ext cx="2494192" cy="4309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4192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36930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3940688">
                <a:tc>
                  <a:txBody>
                    <a:bodyPr/>
                    <a:lstStyle/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S/W 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기반의 화면 공유 시스템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별도의 공유 장치가 없음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온라인 수업을 위한 동영상 강의 콘텐츠 제작 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S/W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900" dirty="0">
                        <a:latin typeface="+mn-ea"/>
                        <a:ea typeface="+mn-ea"/>
                        <a:sym typeface="Wingdings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터치디스플레이 활용 수업을 위한 판서 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S/W 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제공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토론수업 생방송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토론수업 동영상 제작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유무선 네트웍 기반의 양방향 화면 공유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시스템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디지털 교과서 및 멀티미디어 콘텐츠를 활용한 수업에 최적화</a:t>
                      </a:r>
                      <a:endParaRPr lang="en-US" altLang="ko-KR" sz="900" dirty="0">
                        <a:solidFill>
                          <a:schemeClr val="dk1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다양한 기종의 스마트 학습기기 지원</a:t>
                      </a:r>
                      <a:r>
                        <a:rPr lang="en-US" altLang="ko-KR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윈도우</a:t>
                      </a:r>
                      <a:r>
                        <a:rPr lang="en-US" altLang="ko-KR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안드로이드</a:t>
                      </a:r>
                      <a:r>
                        <a:rPr lang="en-US" altLang="ko-KR" sz="9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, iOS)</a:t>
                      </a: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전체보기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선택보기</a:t>
                      </a:r>
                      <a:r>
                        <a:rPr lang="en-US" altLang="ko-KR" sz="900" dirty="0">
                          <a:latin typeface="+mn-ea"/>
                          <a:ea typeface="+mn-ea"/>
                        </a:rPr>
                        <a:t>, 1:1</a:t>
                      </a:r>
                      <a:r>
                        <a:rPr lang="ko-KR" altLang="en-US" sz="900" dirty="0">
                          <a:latin typeface="+mn-ea"/>
                          <a:ea typeface="+mn-ea"/>
                        </a:rPr>
                        <a:t>보기</a:t>
                      </a:r>
                      <a:endParaRPr lang="en-US" altLang="ko-KR" sz="900" dirty="0">
                        <a:latin typeface="+mn-ea"/>
                        <a:ea typeface="+mn-ea"/>
                      </a:endParaRPr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 err="1"/>
                        <a:t>강사</a:t>
                      </a:r>
                      <a:r>
                        <a:rPr lang="ko-KR" altLang="en-US" sz="900" dirty="0" err="1">
                          <a:sym typeface="Wingdings"/>
                        </a:rPr>
                        <a:t></a:t>
                      </a:r>
                      <a:r>
                        <a:rPr lang="ko-KR" altLang="en-US" sz="900" dirty="0" err="1"/>
                        <a:t>학생</a:t>
                      </a:r>
                      <a:r>
                        <a:rPr lang="ko-KR" altLang="en-US" sz="900" dirty="0"/>
                        <a:t>  </a:t>
                      </a:r>
                      <a:r>
                        <a:rPr lang="ko-KR" altLang="en-US" sz="900" dirty="0" err="1"/>
                        <a:t>판서툴</a:t>
                      </a:r>
                      <a:endParaRPr lang="en-US" altLang="ko-KR" sz="900" dirty="0"/>
                    </a:p>
                    <a:p>
                      <a:pPr marL="171450" indent="-171450" eaLnBrk="1" hangingPunct="1">
                        <a:lnSpc>
                          <a:spcPts val="13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 err="1"/>
                        <a:t>강사</a:t>
                      </a:r>
                      <a:r>
                        <a:rPr lang="ko-KR" altLang="en-US" sz="900" dirty="0" err="1">
                          <a:sym typeface="Wingdings"/>
                        </a:rPr>
                        <a:t></a:t>
                      </a:r>
                      <a:r>
                        <a:rPr lang="ko-KR" altLang="en-US" sz="900" dirty="0" err="1"/>
                        <a:t>학생</a:t>
                      </a:r>
                      <a:r>
                        <a:rPr lang="ko-KR" altLang="en-US" sz="900" dirty="0"/>
                        <a:t> 채팅</a:t>
                      </a:r>
                      <a:endParaRPr lang="en-US" altLang="ko-KR" sz="900" dirty="0"/>
                    </a:p>
                    <a:p>
                      <a:pPr marL="171450" indent="-171450" ea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en-US" sz="900" dirty="0">
                          <a:sym typeface="Wingdings"/>
                        </a:rPr>
                        <a:t>토론 수업용 강사 카메라</a:t>
                      </a:r>
                      <a:r>
                        <a:rPr lang="en-US" altLang="ko-KR" sz="900" dirty="0">
                          <a:sym typeface="Wingdings"/>
                        </a:rPr>
                        <a:t>, </a:t>
                      </a:r>
                      <a:r>
                        <a:rPr lang="ko-KR" altLang="en-US" sz="900" dirty="0">
                          <a:sym typeface="Wingdings"/>
                        </a:rPr>
                        <a:t>학생 카메라 제공</a:t>
                      </a:r>
                      <a:endParaRPr lang="en-US" altLang="ko-KR" sz="900" dirty="0">
                        <a:sym typeface="Wingdings"/>
                      </a:endParaRPr>
                    </a:p>
                    <a:p>
                      <a:pPr indent="174625" ea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ko-KR" sz="800" b="0" dirty="0"/>
                        <a:t>- </a:t>
                      </a:r>
                      <a:r>
                        <a:rPr lang="ko-KR" altLang="en-US" sz="800" b="0" dirty="0"/>
                        <a:t>학생 그룹설정 및 그룹관리</a:t>
                      </a:r>
                      <a:endParaRPr lang="en-US" altLang="ko-KR" sz="800" b="0" dirty="0"/>
                    </a:p>
                    <a:p>
                      <a:pPr indent="174625" ea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ko-KR" sz="800" b="0" dirty="0"/>
                        <a:t>- </a:t>
                      </a:r>
                      <a:r>
                        <a:rPr lang="ko-KR" altLang="en-US" sz="800" b="0" dirty="0" err="1"/>
                        <a:t>강사</a:t>
                      </a:r>
                      <a:r>
                        <a:rPr lang="ko-KR" altLang="en-US" sz="800" b="0" dirty="0" err="1">
                          <a:sym typeface="Wingdings"/>
                        </a:rPr>
                        <a:t></a:t>
                      </a:r>
                      <a:r>
                        <a:rPr lang="ko-KR" altLang="en-US" sz="800" b="0" dirty="0" err="1"/>
                        <a:t>학생</a:t>
                      </a:r>
                      <a:r>
                        <a:rPr lang="ko-KR" altLang="en-US" sz="800" b="0" dirty="0"/>
                        <a:t> 원격 제어</a:t>
                      </a:r>
                      <a:endParaRPr lang="en-US" altLang="ko-KR" sz="800" b="0" dirty="0"/>
                    </a:p>
                    <a:p>
                      <a:pPr indent="174625" ea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ko-KR" sz="800" b="0" dirty="0"/>
                        <a:t>- </a:t>
                      </a:r>
                      <a:r>
                        <a:rPr lang="ko-KR" altLang="en-US" sz="800" b="0" dirty="0" err="1"/>
                        <a:t>강사</a:t>
                      </a:r>
                      <a:r>
                        <a:rPr lang="ko-KR" altLang="en-US" sz="800" b="0" dirty="0" err="1">
                          <a:sym typeface="Wingdings"/>
                        </a:rPr>
                        <a:t></a:t>
                      </a:r>
                      <a:r>
                        <a:rPr lang="ko-KR" altLang="en-US" sz="800" b="0" dirty="0" err="1"/>
                        <a:t>학생</a:t>
                      </a:r>
                      <a:r>
                        <a:rPr lang="ko-KR" altLang="en-US" sz="800" b="0" dirty="0"/>
                        <a:t> 파일 공유</a:t>
                      </a:r>
                      <a:endParaRPr lang="en-US" altLang="ko-KR" sz="800" b="0" dirty="0"/>
                    </a:p>
                    <a:p>
                      <a:pPr indent="174625" eaLnBrk="1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buNone/>
                      </a:pPr>
                      <a:r>
                        <a:rPr lang="en-US" altLang="ko-KR" sz="800" b="0" dirty="0"/>
                        <a:t>- </a:t>
                      </a:r>
                      <a:r>
                        <a:rPr lang="ko-KR" altLang="en-US" sz="800" b="0" dirty="0"/>
                        <a:t>터치 잠금</a:t>
                      </a:r>
                      <a:endParaRPr lang="en-US" altLang="ko-KR" sz="800" b="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56EDEEE-2F04-22E1-A0F6-0CDC28999C53}"/>
              </a:ext>
            </a:extLst>
          </p:cNvPr>
          <p:cNvSpPr txBox="1"/>
          <p:nvPr/>
        </p:nvSpPr>
        <p:spPr>
          <a:xfrm>
            <a:off x="343429" y="782218"/>
            <a:ext cx="3228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en-US" altLang="ko-KR" b="1" dirty="0">
                <a:solidFill>
                  <a:srgbClr val="231F1F"/>
                </a:solidFill>
              </a:rPr>
              <a:t>Problem Based Learning </a:t>
            </a:r>
            <a:r>
              <a:rPr lang="en-US" altLang="ko-KR" b="1" dirty="0">
                <a:solidFill>
                  <a:schemeClr val="dk1"/>
                </a:solidFill>
              </a:rPr>
              <a:t>System</a:t>
            </a:r>
            <a:endParaRPr lang="ko-KR" altLang="ko-KR" b="1" dirty="0">
              <a:solidFill>
                <a:srgbClr val="231F1F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FFFE0B0-358E-E69B-5E13-480EBE0CCB2E}"/>
              </a:ext>
            </a:extLst>
          </p:cNvPr>
          <p:cNvSpPr/>
          <p:nvPr/>
        </p:nvSpPr>
        <p:spPr>
          <a:xfrm>
            <a:off x="301190" y="1128758"/>
            <a:ext cx="6213381" cy="364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학교 및 관공서에서 프로젝트 기반 학습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(PBL)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을 수행하기 위한 멀티미디어 학습장치로 다양한 콘텐츠를 양방향 화면 공유 외 다양한 </a:t>
            </a:r>
            <a:r>
              <a:rPr lang="ko-KR" altLang="en-US" sz="900" dirty="0" err="1">
                <a:solidFill>
                  <a:prstClr val="black"/>
                </a:solidFill>
                <a:latin typeface="+mn-ea"/>
              </a:rPr>
              <a:t>기능을통한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 협력형 토론 수업을 지원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강의녹화 및 실시간 송출 기능이 포함된 멀티미디어학습장치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</a:t>
            </a:r>
          </a:p>
        </p:txBody>
      </p: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421917B7-3B11-D316-4F94-8FD261F6A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670072"/>
              </p:ext>
            </p:extLst>
          </p:nvPr>
        </p:nvGraphicFramePr>
        <p:xfrm>
          <a:off x="3129262" y="2105546"/>
          <a:ext cx="3217971" cy="4144183"/>
        </p:xfrm>
        <a:graphic>
          <a:graphicData uri="http://schemas.openxmlformats.org/drawingml/2006/table">
            <a:tbl>
              <a:tblPr/>
              <a:tblGrid>
                <a:gridCol w="1176038">
                  <a:extLst>
                    <a:ext uri="{9D8B030D-6E8A-4147-A177-3AD203B41FA5}">
                      <a16:colId xmlns:a16="http://schemas.microsoft.com/office/drawing/2014/main" val="4196024542"/>
                    </a:ext>
                  </a:extLst>
                </a:gridCol>
                <a:gridCol w="2041933">
                  <a:extLst>
                    <a:ext uri="{9D8B030D-6E8A-4147-A177-3AD203B41FA5}">
                      <a16:colId xmlns:a16="http://schemas.microsoft.com/office/drawing/2014/main" val="2669406839"/>
                    </a:ext>
                  </a:extLst>
                </a:gridCol>
              </a:tblGrid>
              <a:tr h="8015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Details(</a:t>
                      </a:r>
                      <a:r>
                        <a:rPr lang="ko-KR" altLang="en-US" sz="900" b="1" i="0" u="none" strike="noStrike" baseline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메인학습장치</a:t>
                      </a:r>
                      <a:r>
                        <a:rPr lang="ko-KR" altLang="en-US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baseline="0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EduDev</a:t>
                      </a:r>
                      <a:r>
                        <a:rPr lang="en-US" altLang="ko-KR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-T)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01984"/>
                  </a:ext>
                </a:extLst>
              </a:tr>
              <a:tr h="115187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080"/>
                        </a:lnSpc>
                      </a:pPr>
                      <a:r>
                        <a:rPr lang="en-US" sz="800" b="1" i="0" u="none" strike="noStrike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Input(note1)</a:t>
                      </a:r>
                    </a:p>
                  </a:txBody>
                  <a:tcPr marL="0" marR="36000" marT="893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 x HDMI, 2 x SDI, 3 x USB_CAM 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동시에 입력 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 </a:t>
                      </a:r>
                      <a:r>
                        <a:rPr lang="ko-KR" altLang="en-US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채널만 지원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en-US" altLang="ko-KR" sz="8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36000" marT="893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915316"/>
                  </a:ext>
                </a:extLst>
              </a:tr>
              <a:tr h="98888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080"/>
                        </a:lnSpc>
                      </a:pPr>
                      <a:r>
                        <a:rPr lang="en-US" altLang="ko-KR" sz="800" b="1" i="0" u="none" strike="noStrike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Output(note2)</a:t>
                      </a:r>
                    </a:p>
                  </a:txBody>
                  <a:tcPr marL="0" marR="36000" marT="893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 x HDMI, 1 x DVI, 1 x DP</a:t>
                      </a:r>
                    </a:p>
                  </a:txBody>
                  <a:tcPr marL="0" marR="36000" marT="893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21992"/>
                  </a:ext>
                </a:extLst>
              </a:tr>
              <a:tr h="185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  <a:endParaRPr lang="en-US" sz="8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1920*1080p(60,59.94,50),1920*1080i(60,59.94,50) 1280*720p(60,59.94,50)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672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 HDMI/SDI Embedded, 1 USB IO Input(</a:t>
                      </a:r>
                      <a:r>
                        <a:rPr lang="ko-KR" altLang="en-US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571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 PC Audio L/R Stereo, 3.5mm pin Jack, 1 USB IO Output(</a:t>
                      </a:r>
                      <a:r>
                        <a:rPr lang="ko-KR" altLang="en-US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85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Encoding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H.264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898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녹화 파일 형식 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MP4, 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441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Bit 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700K~30Mbps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367196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Streaming Format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RTMP, UDP, HLS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205711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I/O Port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 USB</a:t>
                      </a:r>
                      <a:r>
                        <a:rPr lang="ko-KR" altLang="en-US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 LAN(RJ-45)_Network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893798"/>
                  </a:ext>
                </a:extLst>
              </a:tr>
              <a:tr h="185679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  <a:endParaRPr lang="en-US" sz="8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1920*1080p(60,59.94,50), 1920*1080i(60,59.94,50)</a:t>
                      </a:r>
                    </a:p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1280*720p(60,59.94,50)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445293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Intel CPU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028342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RAM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16GB </a:t>
                      </a:r>
                      <a:r>
                        <a:rPr lang="ko-KR" altLang="en-US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374854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STORAGE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 SSD 240GB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1 HDD 1TB 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이상</a:t>
                      </a:r>
                      <a:endParaRPr lang="en-US" altLang="ko-KR" sz="8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296087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Windows 11 Pro, 64bit Mode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426897"/>
                  </a:ext>
                </a:extLst>
              </a:tr>
              <a:tr h="157216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798163"/>
                  </a:ext>
                </a:extLst>
              </a:tr>
              <a:tr h="1564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altLang="en-US" sz="800" b="1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AC 220V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726874"/>
                  </a:ext>
                </a:extLst>
              </a:tr>
              <a:tr h="1564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altLang="en-US" sz="800" b="1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110 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589104"/>
                  </a:ext>
                </a:extLst>
              </a:tr>
              <a:tr h="1564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10.8Kg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461164"/>
                  </a:ext>
                </a:extLst>
              </a:tr>
              <a:tr h="156485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altLang="en-US" sz="800" b="1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10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430(w)*132(h)*400(d), </a:t>
                      </a:r>
                      <a:r>
                        <a:rPr lang="ko-KR" altLang="en-US" sz="800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손잡이 제외</a:t>
                      </a:r>
                      <a:endParaRPr lang="en-US" altLang="ko-KR" sz="8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990721"/>
                  </a:ext>
                </a:extLst>
              </a:tr>
              <a:tr h="98888">
                <a:tc>
                  <a:txBody>
                    <a:bodyPr/>
                    <a:lstStyle/>
                    <a:p>
                      <a:pPr algn="ctr" rtl="0" fontAlgn="ctr">
                        <a:lnSpc>
                          <a:spcPts val="1080"/>
                        </a:lnSpc>
                      </a:pPr>
                      <a:r>
                        <a:rPr lang="en-US" sz="800" b="1" i="0" u="none" strike="noStrike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Video Input(note1)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 x HDMI, 2 x SDI, 3 x USB_CAM 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동시에 입력 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 </a:t>
                      </a:r>
                      <a:r>
                        <a:rPr lang="ko-KR" altLang="en-US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채널만 지원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en-US" altLang="ko-KR" sz="8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678894"/>
                  </a:ext>
                </a:extLst>
              </a:tr>
            </a:tbl>
          </a:graphicData>
        </a:graphic>
      </p:graphicFrame>
      <p:grpSp>
        <p:nvGrpSpPr>
          <p:cNvPr id="7" name="그룹 6">
            <a:extLst>
              <a:ext uri="{FF2B5EF4-FFF2-40B4-BE49-F238E27FC236}">
                <a16:creationId xmlns:a16="http://schemas.microsoft.com/office/drawing/2014/main" id="{C7AB664F-64D5-FFF9-9EBA-8FFB45EF14DE}"/>
              </a:ext>
            </a:extLst>
          </p:cNvPr>
          <p:cNvGrpSpPr/>
          <p:nvPr/>
        </p:nvGrpSpPr>
        <p:grpSpPr>
          <a:xfrm>
            <a:off x="988435" y="2283746"/>
            <a:ext cx="1800000" cy="1080000"/>
            <a:chOff x="1069802" y="3949600"/>
            <a:chExt cx="2304760" cy="1292395"/>
          </a:xfrm>
          <a:noFill/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C03E1EF3-5A22-9DDF-66D5-9DCBC7B3C57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6114" y="3949600"/>
              <a:ext cx="1061617" cy="644025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5B5DAAA6-1C74-CAEF-4593-E53642EA5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6361" y="4644209"/>
              <a:ext cx="1142249" cy="596620"/>
            </a:xfrm>
            <a:prstGeom prst="rect">
              <a:avLst/>
            </a:prstGeom>
            <a:grpFill/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886771F9-2263-A86F-28DE-CF970A2C5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9594" y="4705323"/>
              <a:ext cx="664968" cy="536672"/>
            </a:xfrm>
            <a:prstGeom prst="rect">
              <a:avLst/>
            </a:prstGeom>
            <a:grpFill/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B859060B-59E0-3DA4-B996-9FABF0F80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802" y="4663034"/>
              <a:ext cx="500392" cy="570300"/>
            </a:xfrm>
            <a:prstGeom prst="rect">
              <a:avLst/>
            </a:prstGeom>
            <a:grpFill/>
          </p:spPr>
        </p:pic>
      </p:grpSp>
      <p:graphicFrame>
        <p:nvGraphicFramePr>
          <p:cNvPr id="23" name="표 22">
            <a:extLst>
              <a:ext uri="{FF2B5EF4-FFF2-40B4-BE49-F238E27FC236}">
                <a16:creationId xmlns:a16="http://schemas.microsoft.com/office/drawing/2014/main" id="{B02BDBA4-1A3C-5A0F-D181-679D33D345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94142"/>
              </p:ext>
            </p:extLst>
          </p:nvPr>
        </p:nvGraphicFramePr>
        <p:xfrm>
          <a:off x="3129262" y="6355179"/>
          <a:ext cx="3217972" cy="1301054"/>
        </p:xfrm>
        <a:graphic>
          <a:graphicData uri="http://schemas.openxmlformats.org/drawingml/2006/table">
            <a:tbl>
              <a:tblPr/>
              <a:tblGrid>
                <a:gridCol w="1097036">
                  <a:extLst>
                    <a:ext uri="{9D8B030D-6E8A-4147-A177-3AD203B41FA5}">
                      <a16:colId xmlns:a16="http://schemas.microsoft.com/office/drawing/2014/main" val="4196024542"/>
                    </a:ext>
                  </a:extLst>
                </a:gridCol>
                <a:gridCol w="1060468">
                  <a:extLst>
                    <a:ext uri="{9D8B030D-6E8A-4147-A177-3AD203B41FA5}">
                      <a16:colId xmlns:a16="http://schemas.microsoft.com/office/drawing/2014/main" val="2669406839"/>
                    </a:ext>
                  </a:extLst>
                </a:gridCol>
                <a:gridCol w="1060468">
                  <a:extLst>
                    <a:ext uri="{9D8B030D-6E8A-4147-A177-3AD203B41FA5}">
                      <a16:colId xmlns:a16="http://schemas.microsoft.com/office/drawing/2014/main" val="3042063087"/>
                    </a:ext>
                  </a:extLst>
                </a:gridCol>
              </a:tblGrid>
              <a:tr h="80154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Details </a:t>
                      </a:r>
                      <a:r>
                        <a:rPr lang="ko-KR" altLang="en-US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카메라</a:t>
                      </a:r>
                      <a:r>
                        <a:rPr lang="en-US" altLang="ko-KR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(BP-201)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Details </a:t>
                      </a:r>
                      <a:r>
                        <a:rPr lang="ko-KR" altLang="en-US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카메라</a:t>
                      </a:r>
                      <a:r>
                        <a:rPr lang="en-US" altLang="ko-KR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i="0" u="none" strike="noStrike" baseline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(BP-203U)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301984"/>
                  </a:ext>
                </a:extLst>
              </a:tr>
              <a:tr h="115187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해상도</a:t>
                      </a:r>
                      <a:endParaRPr lang="en-US" sz="800" b="1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1920 x 1080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1920 x 1080</a:t>
                      </a:r>
                      <a:endParaRPr lang="en-US" altLang="ko-KR" sz="8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915316"/>
                  </a:ext>
                </a:extLst>
              </a:tr>
              <a:tr h="9888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프레임</a:t>
                      </a:r>
                      <a:endParaRPr lang="en-US" sz="800" b="1" kern="0" spc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0" i="0" u="none" strike="noStrike" baseline="0" dirty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621992"/>
                  </a:ext>
                </a:extLst>
              </a:tr>
              <a:tr h="185679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컨트롤 기능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좌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줌인</a:t>
                      </a:r>
                      <a:endParaRPr lang="en-US" altLang="ko-KR" sz="8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 i="0" u="none" strike="noStrike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줌아웃</a:t>
                      </a:r>
                      <a:endParaRPr lang="ko-KR" altLang="en-US" sz="8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좌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줌인</a:t>
                      </a:r>
                      <a:endParaRPr lang="en-US" altLang="ko-KR" sz="8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800" b="0" i="0" u="none" strike="noStrike" baseline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줌아웃</a:t>
                      </a:r>
                      <a:endParaRPr lang="en-US" altLang="ko-KR" sz="8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672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포트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0" i="0" u="none" strike="noStrike" baseline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HDMI, 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USB3.0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571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줌배율</a:t>
                      </a:r>
                      <a:endParaRPr lang="ko-KR" altLang="en-US" sz="800" b="1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광학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광학</a:t>
                      </a:r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485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사이즈</a:t>
                      </a:r>
                      <a:r>
                        <a:rPr lang="en-US" altLang="ko-KR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800" b="1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WxHxD</a:t>
                      </a:r>
                      <a:r>
                        <a:rPr lang="en-US" altLang="ko-KR" sz="800" b="1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214 × 172 x 136 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800" b="0" i="0" u="none" strike="noStrike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148×132×161 mm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898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472</Words>
  <Application>Microsoft Office PowerPoint</Application>
  <PresentationFormat>A4 용지(210x297mm)</PresentationFormat>
  <Paragraphs>93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나눔고딕</vt:lpstr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133</cp:revision>
  <cp:lastPrinted>2026-05-06T02:47:12Z</cp:lastPrinted>
  <dcterms:created xsi:type="dcterms:W3CDTF">2026-04-16T00:46:52Z</dcterms:created>
  <dcterms:modified xsi:type="dcterms:W3CDTF">2026-07-29T05:40:58Z</dcterms:modified>
  <cp:version/>
</cp:coreProperties>
</file>