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82" r:id="rId2"/>
    <p:sldId id="288" r:id="rId3"/>
    <p:sldId id="281" r:id="rId4"/>
    <p:sldId id="287" r:id="rId5"/>
    <p:sldId id="286" r:id="rId6"/>
  </p:sldIdLst>
  <p:sldSz cx="6858000" cy="9144000" type="screen4x3"/>
  <p:notesSz cx="6735763" cy="9866313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7">
          <p15:clr>
            <a:srgbClr val="A4A3A4"/>
          </p15:clr>
        </p15:guide>
        <p15:guide id="2" pos="41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0000CC"/>
    <a:srgbClr val="000066"/>
    <a:srgbClr val="FFFFCC"/>
    <a:srgbClr val="FF5050"/>
    <a:srgbClr val="99C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80941" autoAdjust="0"/>
  </p:normalViewPr>
  <p:slideViewPr>
    <p:cSldViewPr snapToGrid="0" showGuides="1">
      <p:cViewPr>
        <p:scale>
          <a:sx n="100" d="100"/>
          <a:sy n="100" d="100"/>
        </p:scale>
        <p:origin x="-2844" y="198"/>
      </p:cViewPr>
      <p:guideLst>
        <p:guide orient="horz" pos="107"/>
        <p:guide pos="4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129" cy="49347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077" y="0"/>
            <a:ext cx="2920128" cy="49347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5EAD759-2E71-47B9-B5C2-58D5C0481EC4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75"/>
            <a:ext cx="2920129" cy="493473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077" y="9371275"/>
            <a:ext cx="2920128" cy="493473"/>
          </a:xfrm>
          <a:prstGeom prst="rect">
            <a:avLst/>
          </a:prstGeom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solidFill>
                  <a:schemeClr val="tx1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A9FC4BF2-AA43-4C6E-A1ED-572CBE12B0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1717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129" cy="49347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077" y="0"/>
            <a:ext cx="2920128" cy="49347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fld id="{C3AABF53-E75F-4F90-A578-BD2549E4501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739775"/>
            <a:ext cx="2773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2798" y="4685638"/>
            <a:ext cx="5390168" cy="4441250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75"/>
            <a:ext cx="2920129" cy="493473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077" y="9371275"/>
            <a:ext cx="2920128" cy="493473"/>
          </a:xfrm>
          <a:prstGeom prst="rect">
            <a:avLst/>
          </a:prstGeom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fld id="{5C3BBC8A-15E8-4BDB-8DC9-7279E14F93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143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300" indent="-28441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2360" indent="-228159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598678" indent="-228159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6559" indent="-228159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06627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56695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06762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56830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9DD075C-AC32-49A0-A55B-7D006BAEFBB2}" type="slidenum">
              <a:rPr lang="ko-KR" altLang="en-US" smtClean="0">
                <a:solidFill>
                  <a:srgbClr val="FFFFFF"/>
                </a:solidFill>
              </a:rPr>
              <a:pPr>
                <a:spcBef>
                  <a:spcPct val="0"/>
                </a:spcBef>
              </a:pPr>
              <a:t>2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300" indent="-28441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2360" indent="-228159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598678" indent="-228159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6559" indent="-228159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06627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56695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06762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56830" indent="-228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9DD075C-AC32-49A0-A55B-7D006BAEFBB2}" type="slidenum">
              <a:rPr lang="ko-KR" altLang="en-US" smtClean="0">
                <a:solidFill>
                  <a:srgbClr val="FFFFFF"/>
                </a:solidFill>
              </a:rPr>
              <a:pPr>
                <a:spcBef>
                  <a:spcPct val="0"/>
                </a:spcBef>
              </a:pPr>
              <a:t>3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54008-3C46-4BEC-A8D3-3D1CA5E179AE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C4175-BD54-4111-ADD0-C037391C0A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098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ADCDE-70AB-4D26-B56E-F1435F79526B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37E1F-C619-49EF-9D1F-D76DD7F446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96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8EB2E-6DB1-4BBA-AAAC-2F6F1B7371F1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4FF25-DA43-438C-A41C-035A6F428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37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E4966-FBE9-4301-ADB7-D1A4351CB803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AB533-3ED6-4002-9157-601BC36C3B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52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07B86-6BFE-4DA9-A618-E7C6187C8968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9EBCF-39B5-4A50-8CA9-3557A4327D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58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23D66-03F1-437A-83F9-FB5E76B07117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95B92-29CB-4240-B80B-041DA6E73E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4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3441F-F218-4639-8963-0131AD2584D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40563-8E16-4228-8B14-2DE757472D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85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1974B-27DC-407B-9FEE-FCB486294E3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3BD94-DB81-4479-A32D-CDB3A26934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0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39A08-D39F-455F-83D4-F06D59828462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A9B1E-99DA-4992-8F48-3C564F3AB9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12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E37D9-A3F0-42D7-BFA6-52BF095A7C30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1D6C3-BAAA-4F16-A9A0-FF4FF09132D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22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0C7C-290D-4B59-9921-0B5312954C1C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5188-DBFC-4579-B954-1F72CFD782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78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6A785D-A0E5-485D-8923-607DFE0690B2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8A0D7674-734A-4131-AA1D-EED4485733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620" y="3782814"/>
            <a:ext cx="3900020" cy="2437512"/>
          </a:xfrm>
          <a:prstGeom prst="rect">
            <a:avLst/>
          </a:prstGeom>
        </p:spPr>
      </p:pic>
      <p:sp>
        <p:nvSpPr>
          <p:cNvPr id="2050" name="직사각형 1"/>
          <p:cNvSpPr>
            <a:spLocks noChangeArrowheads="1"/>
          </p:cNvSpPr>
          <p:nvPr/>
        </p:nvSpPr>
        <p:spPr bwMode="auto">
          <a:xfrm>
            <a:off x="2128804" y="781296"/>
            <a:ext cx="2600392" cy="12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"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3600" dirty="0">
                <a:solidFill>
                  <a:prstClr val="black"/>
                </a:solidFill>
              </a:rPr>
              <a:t>Spec </a:t>
            </a:r>
            <a:r>
              <a:rPr lang="en-US" altLang="ko-KR" sz="3600" dirty="0" smtClean="0">
                <a:solidFill>
                  <a:prstClr val="black"/>
                </a:solidFill>
              </a:rPr>
              <a:t>Sheet</a:t>
            </a:r>
          </a:p>
          <a:p>
            <a:pPr algn="ctr" eaLnBrk="1" fontAlgn="b"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1600" dirty="0" smtClean="0">
                <a:solidFill>
                  <a:prstClr val="black"/>
                </a:solidFill>
              </a:rPr>
              <a:t>스마트학습 </a:t>
            </a:r>
            <a:r>
              <a:rPr lang="ko-KR" altLang="en-US" sz="1600" dirty="0" smtClean="0">
                <a:solidFill>
                  <a:prstClr val="black"/>
                </a:solidFill>
              </a:rPr>
              <a:t>소프트웨어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2051" name="직사각형 2"/>
          <p:cNvSpPr>
            <a:spLocks noChangeArrowheads="1"/>
          </p:cNvSpPr>
          <p:nvPr/>
        </p:nvSpPr>
        <p:spPr bwMode="auto">
          <a:xfrm>
            <a:off x="2779713" y="2100509"/>
            <a:ext cx="342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fontAlgn="b" latinLnBrk="0">
              <a:spcBef>
                <a:spcPct val="0"/>
              </a:spcBef>
              <a:buFontTx/>
              <a:buNone/>
            </a:pPr>
            <a:r>
              <a:rPr lang="ko-KR" altLang="en-US" sz="1400" dirty="0">
                <a:solidFill>
                  <a:prstClr val="black"/>
                </a:solidFill>
              </a:rPr>
              <a:t>모델명</a:t>
            </a:r>
            <a:r>
              <a:rPr lang="en-US" altLang="ko-KR" sz="1400" dirty="0">
                <a:solidFill>
                  <a:prstClr val="black"/>
                </a:solidFill>
              </a:rPr>
              <a:t> </a:t>
            </a:r>
            <a:r>
              <a:rPr lang="en-US" altLang="ko-KR" sz="1400">
                <a:solidFill>
                  <a:prstClr val="black"/>
                </a:solidFill>
              </a:rPr>
              <a:t>: </a:t>
            </a:r>
            <a:r>
              <a:rPr lang="en-US" altLang="ko-KR" sz="1400" smtClean="0">
                <a:solidFill>
                  <a:prstClr val="black"/>
                </a:solidFill>
              </a:rPr>
              <a:t>SMART EDU</a:t>
            </a:r>
            <a:endParaRPr lang="ko-KR" altLang="ko-KR" sz="1400" dirty="0">
              <a:solidFill>
                <a:prstClr val="black"/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830263" y="8081963"/>
            <a:ext cx="5197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Line 7"/>
          <p:cNvSpPr>
            <a:spLocks noChangeShapeType="1"/>
          </p:cNvSpPr>
          <p:nvPr/>
        </p:nvSpPr>
        <p:spPr bwMode="auto">
          <a:xfrm>
            <a:off x="641350" y="2044946"/>
            <a:ext cx="5572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101975" y="8239125"/>
            <a:ext cx="17938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1pPr>
            <a:lvl2pPr marL="742950" indent="-28575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2pPr>
            <a:lvl3pPr marL="11430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3pPr>
            <a:lvl4pPr marL="16002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4pPr>
            <a:lvl5pPr marL="20574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5pPr>
            <a:lvl6pPr marL="25146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6pPr>
            <a:lvl7pPr marL="29718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7pPr>
            <a:lvl8pPr marL="34290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8pPr>
            <a:lvl9pPr marL="38862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9pPr>
          </a:lstStyle>
          <a:p>
            <a:pPr eaLnBrk="1" latinLnBrk="1" hangingPunct="1">
              <a:defRPr/>
            </a:pPr>
            <a:r>
              <a:rPr lang="ko-KR" altLang="en-US" sz="1400">
                <a:solidFill>
                  <a:prstClr val="black">
                    <a:lumMod val="50000"/>
                    <a:lumOff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보은전자방송통신</a:t>
            </a:r>
            <a:r>
              <a:rPr lang="en-US" altLang="ko-KR" sz="1400">
                <a:solidFill>
                  <a:prstClr val="black">
                    <a:lumMod val="50000"/>
                    <a:lumOff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㈜</a:t>
            </a:r>
          </a:p>
        </p:txBody>
      </p:sp>
      <p:pic>
        <p:nvPicPr>
          <p:cNvPr id="2055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8256588"/>
            <a:ext cx="7207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58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직사각형 1"/>
          <p:cNvSpPr>
            <a:spLocks noChangeArrowheads="1"/>
          </p:cNvSpPr>
          <p:nvPr/>
        </p:nvSpPr>
        <p:spPr bwMode="auto">
          <a:xfrm>
            <a:off x="373533" y="665163"/>
            <a:ext cx="208391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" latinLnBrk="0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Profile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3076" name="Text Box 53"/>
          <p:cNvSpPr txBox="1">
            <a:spLocks noChangeArrowheads="1"/>
          </p:cNvSpPr>
          <p:nvPr/>
        </p:nvSpPr>
        <p:spPr bwMode="auto">
          <a:xfrm>
            <a:off x="646112" y="1119188"/>
            <a:ext cx="5788025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736600"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defTabSz="73660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defTabSz="736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defTabSz="736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defTabSz="736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ct val="150000"/>
              </a:lnSpc>
              <a:buFont typeface="Arial" charset="0"/>
              <a:buNone/>
            </a:pP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학교나 관공서등에서 그룹을 구성하여 주제를 선정한 후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프로젝트</a:t>
            </a:r>
            <a:r>
              <a:rPr lang="en-US" altLang="ko-KR" sz="1100" b="0" smtClean="0">
                <a:solidFill>
                  <a:prstClr val="black"/>
                </a:solidFill>
                <a:latin typeface="맑은 고딕"/>
                <a:ea typeface="맑은 고딕"/>
              </a:rPr>
              <a:t>(PBL)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형식으로 수업진행을 할 때 강사와 학생이 사용하는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소프트웨어이다</a:t>
            </a:r>
            <a:r>
              <a:rPr lang="en-US" altLang="ko-KR" sz="1100" b="0" smtClean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교사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주도의 획일적인 지식 전달에서 벗어나 학습자 스스로 문제 해결 방안을 찾고 결과를 공유하는 토론식 수업에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적합하다</a:t>
            </a:r>
            <a:r>
              <a:rPr lang="en-US" altLang="ko-KR" sz="1100" b="0" smtClean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멀티미디어 콘텐츠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를 이용한 양방향 학습과 판서가 가능하며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화면공유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파일 공유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이탈방지</a:t>
            </a:r>
            <a:r>
              <a:rPr lang="en-US" altLang="ko-KR" sz="1100" b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채팅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녹화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학생기기 원격제어등이 가능한 스마트학습 소프트웨어다</a:t>
            </a:r>
            <a:r>
              <a:rPr lang="en-US" altLang="ko-KR" sz="1100" b="0" smtClean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endParaRPr lang="en-US" altLang="ko-KR" sz="1100" b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7" name="직사각형 1"/>
          <p:cNvSpPr>
            <a:spLocks noChangeArrowheads="1"/>
          </p:cNvSpPr>
          <p:nvPr/>
        </p:nvSpPr>
        <p:spPr bwMode="auto">
          <a:xfrm>
            <a:off x="395288" y="3009875"/>
            <a:ext cx="30432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Features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646113" y="3424914"/>
            <a:ext cx="5788025" cy="558614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ko-KR" sz="1100" dirty="0"/>
              <a:t>S/W </a:t>
            </a:r>
            <a:r>
              <a:rPr lang="ko-KR" altLang="en-US" sz="1100" dirty="0"/>
              <a:t>기반의 화면 공유 시스템</a:t>
            </a:r>
            <a:r>
              <a:rPr lang="en-US" altLang="ko-KR" sz="1100" dirty="0"/>
              <a:t>(</a:t>
            </a:r>
            <a:r>
              <a:rPr lang="ko-KR" altLang="en-US" sz="1100" dirty="0"/>
              <a:t>별도의 공유 장치가 없음</a:t>
            </a:r>
            <a:r>
              <a:rPr lang="en-US" altLang="ko-KR" sz="1100" dirty="0"/>
              <a:t>, </a:t>
            </a:r>
            <a:r>
              <a:rPr lang="ko-KR" altLang="en-US" sz="1100" dirty="0"/>
              <a:t>최대 </a:t>
            </a:r>
            <a:r>
              <a:rPr lang="en-US" altLang="ko-KR" sz="1100" dirty="0"/>
              <a:t>30</a:t>
            </a:r>
            <a:r>
              <a:rPr lang="ko-KR" altLang="en-US" sz="1100" dirty="0"/>
              <a:t>명</a:t>
            </a:r>
            <a:r>
              <a:rPr lang="en-US" altLang="ko-KR" sz="1100" dirty="0"/>
              <a:t>))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/>
              <a:t>다중모니터를 사용하여 학생기기 </a:t>
            </a:r>
            <a:r>
              <a:rPr lang="ko-KR" altLang="en-US" sz="1100" dirty="0" err="1" smtClean="0"/>
              <a:t>상시모니터링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ko-KR" sz="1100" dirty="0" smtClean="0"/>
              <a:t>AI </a:t>
            </a:r>
            <a:r>
              <a:rPr lang="ko-KR" altLang="en-US" sz="1100" dirty="0"/>
              <a:t>실시간 </a:t>
            </a:r>
            <a:r>
              <a:rPr lang="ko-KR" altLang="en-US" sz="1100" dirty="0" smtClean="0"/>
              <a:t>번역</a:t>
            </a:r>
            <a:r>
              <a:rPr lang="en-US" altLang="ko-KR" sz="1100" dirty="0" smtClean="0"/>
              <a:t>(</a:t>
            </a:r>
            <a:r>
              <a:rPr lang="ko-KR" altLang="en-US" sz="1100" dirty="0"/>
              <a:t>추가 구매 옵션</a:t>
            </a:r>
            <a:r>
              <a:rPr lang="en-US" altLang="ko-KR" sz="1100" dirty="0"/>
              <a:t>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1100" b="0" dirty="0" smtClean="0"/>
              <a:t> </a:t>
            </a:r>
            <a:r>
              <a:rPr lang="en-US" altLang="ko-KR" sz="1100" b="0" dirty="0"/>
              <a:t>­ </a:t>
            </a:r>
            <a:r>
              <a:rPr lang="en-US" altLang="ko-KR" sz="1100" b="0" dirty="0" smtClean="0"/>
              <a:t>- </a:t>
            </a:r>
            <a:r>
              <a:rPr lang="ko-KR" altLang="en-US" sz="1100" b="0" dirty="0" smtClean="0"/>
              <a:t>강사의 </a:t>
            </a:r>
            <a:r>
              <a:rPr lang="ko-KR" altLang="en-US" sz="1100" b="0" dirty="0"/>
              <a:t>음성 인식 및 번역자막 표시</a:t>
            </a:r>
            <a:r>
              <a:rPr lang="en-US" altLang="ko-KR" sz="1100" b="0" dirty="0"/>
              <a:t>(100</a:t>
            </a:r>
            <a:r>
              <a:rPr lang="ko-KR" altLang="en-US" sz="1100" b="0" dirty="0"/>
              <a:t>개 이상 언어</a:t>
            </a:r>
            <a:r>
              <a:rPr lang="en-US" altLang="ko-KR" sz="1100" b="0" dirty="0"/>
              <a:t>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1100" b="0" dirty="0" smtClean="0"/>
              <a:t> </a:t>
            </a:r>
            <a:r>
              <a:rPr lang="en-US" altLang="ko-KR" sz="1100" b="0" dirty="0"/>
              <a:t>­ </a:t>
            </a:r>
            <a:r>
              <a:rPr lang="en-US" altLang="ko-KR" sz="1100" b="0" dirty="0" smtClean="0"/>
              <a:t>- </a:t>
            </a:r>
            <a:r>
              <a:rPr lang="ko-KR" altLang="en-US" sz="1100" b="0" dirty="0" smtClean="0"/>
              <a:t>다국어 번역 채팅</a:t>
            </a:r>
            <a:endParaRPr lang="en-US" altLang="ko-KR" sz="1100" b="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ko-KR" sz="1100" dirty="0" smtClean="0">
                <a:solidFill>
                  <a:srgbClr val="0000FF"/>
                </a:solidFill>
              </a:rPr>
              <a:t>AI </a:t>
            </a:r>
            <a:r>
              <a:rPr lang="ko-KR" altLang="en-US" sz="1100" dirty="0" smtClean="0">
                <a:solidFill>
                  <a:srgbClr val="0000FF"/>
                </a:solidFill>
              </a:rPr>
              <a:t>수업모드</a:t>
            </a:r>
            <a:r>
              <a:rPr lang="en-US" altLang="ko-KR" sz="1100" dirty="0" smtClean="0">
                <a:solidFill>
                  <a:srgbClr val="0000FF"/>
                </a:solidFill>
              </a:rPr>
              <a:t>(</a:t>
            </a:r>
            <a:r>
              <a:rPr lang="ko-KR" altLang="en-US" sz="1100" dirty="0" err="1" smtClean="0">
                <a:solidFill>
                  <a:srgbClr val="0000FF"/>
                </a:solidFill>
              </a:rPr>
              <a:t>하이러닝</a:t>
            </a:r>
            <a:r>
              <a:rPr lang="ko-KR" altLang="en-US" sz="1100" dirty="0" smtClean="0">
                <a:solidFill>
                  <a:srgbClr val="0000FF"/>
                </a:solidFill>
              </a:rPr>
              <a:t> 자동 로그인</a:t>
            </a:r>
            <a:r>
              <a:rPr lang="en-US" altLang="ko-KR" sz="1100" dirty="0" smtClean="0">
                <a:solidFill>
                  <a:srgbClr val="0000FF"/>
                </a:solidFill>
              </a:rPr>
              <a:t>/</a:t>
            </a:r>
            <a:r>
              <a:rPr lang="ko-KR" altLang="en-US" sz="1100" dirty="0" smtClean="0">
                <a:solidFill>
                  <a:srgbClr val="0000FF"/>
                </a:solidFill>
              </a:rPr>
              <a:t>로그아웃 차단</a:t>
            </a:r>
            <a:r>
              <a:rPr lang="en-US" altLang="ko-KR" sz="1100" dirty="0" smtClean="0">
                <a:solidFill>
                  <a:srgbClr val="0000FF"/>
                </a:solidFill>
              </a:rPr>
              <a:t>, </a:t>
            </a:r>
            <a:r>
              <a:rPr lang="ko-KR" altLang="en-US" sz="1100" dirty="0" smtClean="0">
                <a:solidFill>
                  <a:srgbClr val="0000FF"/>
                </a:solidFill>
              </a:rPr>
              <a:t>이탈방지</a:t>
            </a:r>
            <a:r>
              <a:rPr lang="en-US" altLang="ko-KR" sz="1100" dirty="0" smtClean="0">
                <a:solidFill>
                  <a:srgbClr val="0000FF"/>
                </a:solidFill>
              </a:rPr>
              <a:t>, </a:t>
            </a:r>
            <a:r>
              <a:rPr lang="ko-KR" altLang="en-US" sz="1100" dirty="0" err="1" smtClean="0">
                <a:solidFill>
                  <a:srgbClr val="0000FF"/>
                </a:solidFill>
              </a:rPr>
              <a:t>학생앱</a:t>
            </a:r>
            <a:r>
              <a:rPr lang="ko-KR" altLang="en-US" sz="1100" dirty="0" smtClean="0">
                <a:solidFill>
                  <a:srgbClr val="0000FF"/>
                </a:solidFill>
              </a:rPr>
              <a:t> 종료 금지</a:t>
            </a:r>
            <a:r>
              <a:rPr lang="en-US" altLang="ko-KR" sz="1100" dirty="0" smtClean="0">
                <a:solidFill>
                  <a:srgbClr val="0000FF"/>
                </a:solidFill>
              </a:rPr>
              <a:t>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강의내용 </a:t>
            </a:r>
            <a:r>
              <a:rPr lang="ko-KR" altLang="en-US" sz="1100" dirty="0"/>
              <a:t>녹화 및 </a:t>
            </a:r>
            <a:r>
              <a:rPr lang="ko-KR" altLang="en-US" sz="1100" dirty="0" smtClean="0"/>
              <a:t>생방송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강사  </a:t>
            </a:r>
            <a:r>
              <a:rPr lang="ko-KR" altLang="en-US" sz="1100" dirty="0" err="1"/>
              <a:t>판서툴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투명판서</a:t>
            </a:r>
            <a:r>
              <a:rPr lang="en-US" altLang="ko-KR" sz="1100" dirty="0"/>
              <a:t>/</a:t>
            </a:r>
            <a:r>
              <a:rPr lang="ko-KR" altLang="en-US" sz="1100" dirty="0" err="1"/>
              <a:t>팜지우개</a:t>
            </a:r>
            <a:r>
              <a:rPr lang="en-US" altLang="ko-KR" sz="1100" dirty="0"/>
              <a:t>/</a:t>
            </a:r>
            <a:r>
              <a:rPr lang="ko-KR" altLang="en-US" sz="1100" dirty="0"/>
              <a:t>강사 </a:t>
            </a:r>
            <a:r>
              <a:rPr lang="ko-KR" altLang="en-US" sz="1100" dirty="0" err="1"/>
              <a:t>도형그리기</a:t>
            </a:r>
            <a:r>
              <a:rPr lang="en-US" altLang="ko-KR" sz="1100" dirty="0"/>
              <a:t>/</a:t>
            </a:r>
            <a:r>
              <a:rPr lang="ko-KR" altLang="en-US" sz="1100" dirty="0"/>
              <a:t>도형보정</a:t>
            </a:r>
            <a:r>
              <a:rPr lang="en-US" altLang="ko-KR" sz="1100" dirty="0"/>
              <a:t>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err="1">
                <a:latin typeface="+mn-ea"/>
              </a:rPr>
              <a:t>문서위</a:t>
            </a:r>
            <a:r>
              <a:rPr lang="ko-KR" altLang="en-US" sz="1100" dirty="0">
                <a:latin typeface="+mn-ea"/>
              </a:rPr>
              <a:t> 판서를 하면서 페이지 </a:t>
            </a:r>
            <a:r>
              <a:rPr lang="en-US" altLang="ko-KR" sz="1100" dirty="0">
                <a:latin typeface="+mn-ea"/>
              </a:rPr>
              <a:t>up/down(</a:t>
            </a:r>
            <a:r>
              <a:rPr lang="ko-KR" altLang="en-US" sz="1100" dirty="0">
                <a:latin typeface="+mn-ea"/>
              </a:rPr>
              <a:t>강사</a:t>
            </a:r>
            <a:r>
              <a:rPr lang="en-US" altLang="ko-KR" sz="1100" dirty="0" smtClean="0">
                <a:latin typeface="+mn-ea"/>
              </a:rPr>
              <a:t>)</a:t>
            </a:r>
            <a:endParaRPr lang="en-US" altLang="ko-KR" sz="1100" dirty="0" smtClean="0"/>
          </a:p>
          <a:p>
            <a:pPr indent="82550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000" b="0" dirty="0" smtClean="0"/>
              <a:t>강사</a:t>
            </a:r>
            <a:r>
              <a:rPr lang="ko-KR" altLang="en-US" sz="1000" b="0" dirty="0">
                <a:sym typeface="Wingdings"/>
              </a:rPr>
              <a:t></a:t>
            </a:r>
            <a:r>
              <a:rPr lang="ko-KR" altLang="en-US" sz="1000" b="0" dirty="0" smtClean="0"/>
              <a:t>학생 상호 </a:t>
            </a:r>
            <a:r>
              <a:rPr lang="ko-KR" altLang="en-US" sz="1000" b="0" dirty="0"/>
              <a:t>원격 </a:t>
            </a:r>
            <a:r>
              <a:rPr lang="ko-KR" altLang="en-US" sz="1000" b="0" dirty="0" smtClean="0"/>
              <a:t>제어</a:t>
            </a:r>
            <a:endParaRPr lang="en-US" altLang="ko-KR" sz="1000" b="0" dirty="0" smtClean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ko-KR" altLang="en-US" sz="1000" b="0" dirty="0" smtClean="0"/>
              <a:t>강사</a:t>
            </a:r>
            <a:r>
              <a:rPr lang="ko-KR" altLang="en-US" sz="1000" b="0" dirty="0">
                <a:sym typeface="Wingdings"/>
              </a:rPr>
              <a:t></a:t>
            </a:r>
            <a:r>
              <a:rPr lang="ko-KR" altLang="en-US" sz="1000" b="0" dirty="0"/>
              <a:t>학생 </a:t>
            </a:r>
            <a:r>
              <a:rPr lang="ko-KR" altLang="en-US" sz="1000" b="0" dirty="0" smtClean="0"/>
              <a:t>채팅</a:t>
            </a:r>
            <a:endParaRPr lang="en-US" altLang="ko-KR" sz="1000" b="0" dirty="0" smtClean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b="0" dirty="0" err="1" smtClean="0">
                <a:solidFill>
                  <a:prstClr val="black"/>
                </a:solidFill>
              </a:rPr>
              <a:t>리모트</a:t>
            </a:r>
            <a:r>
              <a:rPr lang="ko-KR" altLang="en-US" sz="1000" b="0" dirty="0" smtClean="0">
                <a:solidFill>
                  <a:prstClr val="black"/>
                </a:solidFill>
              </a:rPr>
              <a:t> </a:t>
            </a:r>
            <a:r>
              <a:rPr lang="ko-KR" altLang="en-US" sz="1000" b="0" dirty="0">
                <a:solidFill>
                  <a:prstClr val="black"/>
                </a:solidFill>
              </a:rPr>
              <a:t>기기에서 강사 기기제어</a:t>
            </a:r>
            <a:r>
              <a:rPr lang="en-US" altLang="ko-KR" sz="1000" b="0" dirty="0">
                <a:solidFill>
                  <a:prstClr val="black"/>
                </a:solidFill>
              </a:rPr>
              <a:t>(</a:t>
            </a:r>
            <a:r>
              <a:rPr lang="ko-KR" altLang="en-US" sz="1000" b="0" dirty="0">
                <a:solidFill>
                  <a:prstClr val="black"/>
                </a:solidFill>
              </a:rPr>
              <a:t>원격제어</a:t>
            </a:r>
            <a:r>
              <a:rPr lang="en-US" altLang="ko-KR" sz="1000" b="0" dirty="0">
                <a:solidFill>
                  <a:prstClr val="black"/>
                </a:solidFill>
              </a:rPr>
              <a:t>, </a:t>
            </a:r>
            <a:r>
              <a:rPr lang="ko-KR" altLang="en-US" sz="1000" b="0" dirty="0">
                <a:solidFill>
                  <a:prstClr val="black"/>
                </a:solidFill>
              </a:rPr>
              <a:t>화면전송</a:t>
            </a:r>
            <a:r>
              <a:rPr lang="en-US" altLang="ko-KR" sz="1000" b="0" dirty="0">
                <a:solidFill>
                  <a:prstClr val="black"/>
                </a:solidFill>
              </a:rPr>
              <a:t>, </a:t>
            </a:r>
            <a:r>
              <a:rPr lang="ko-KR" altLang="en-US" sz="1000" b="0" dirty="0">
                <a:solidFill>
                  <a:prstClr val="black"/>
                </a:solidFill>
              </a:rPr>
              <a:t>소리전송</a:t>
            </a:r>
            <a:r>
              <a:rPr lang="en-US" altLang="ko-KR" sz="1000" b="0" dirty="0">
                <a:solidFill>
                  <a:prstClr val="black"/>
                </a:solidFill>
              </a:rPr>
              <a:t>, </a:t>
            </a:r>
            <a:r>
              <a:rPr lang="ko-KR" altLang="en-US" sz="1000" b="0" dirty="0">
                <a:solidFill>
                  <a:prstClr val="black"/>
                </a:solidFill>
              </a:rPr>
              <a:t>화면공유</a:t>
            </a:r>
            <a:r>
              <a:rPr lang="en-US" altLang="ko-KR" sz="1000" b="0" dirty="0">
                <a:solidFill>
                  <a:prstClr val="black"/>
                </a:solidFill>
              </a:rPr>
              <a:t>, </a:t>
            </a:r>
            <a:r>
              <a:rPr lang="ko-KR" altLang="en-US" sz="1000" b="0" dirty="0" err="1">
                <a:solidFill>
                  <a:prstClr val="black"/>
                </a:solidFill>
              </a:rPr>
              <a:t>터치잠금</a:t>
            </a:r>
            <a:r>
              <a:rPr lang="en-US" altLang="ko-KR" sz="1000" b="0" dirty="0" smtClean="0">
                <a:solidFill>
                  <a:prstClr val="black"/>
                </a:solidFill>
              </a:rPr>
              <a:t>)</a:t>
            </a:r>
            <a:endParaRPr lang="en-US" altLang="ko-KR" sz="1000" b="0" dirty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b="0" dirty="0" smtClean="0"/>
              <a:t>학생 </a:t>
            </a:r>
            <a:r>
              <a:rPr lang="ko-KR" altLang="en-US" sz="1000" b="0" dirty="0"/>
              <a:t>그룹설정 및 그룹관리</a:t>
            </a:r>
            <a:endParaRPr lang="en-US" altLang="ko-KR" sz="1000" b="0" dirty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b="0" dirty="0"/>
              <a:t>전체보기</a:t>
            </a:r>
            <a:r>
              <a:rPr lang="en-US" altLang="ko-KR" sz="1000" b="0" dirty="0"/>
              <a:t>, </a:t>
            </a:r>
            <a:r>
              <a:rPr lang="ko-KR" altLang="en-US" sz="1000" b="0" dirty="0"/>
              <a:t>선택보기</a:t>
            </a:r>
            <a:r>
              <a:rPr lang="en-US" altLang="ko-KR" sz="1000" b="0" dirty="0"/>
              <a:t>, 1:1</a:t>
            </a:r>
            <a:r>
              <a:rPr lang="ko-KR" altLang="en-US" sz="1000" b="0" dirty="0"/>
              <a:t>보기</a:t>
            </a:r>
            <a:endParaRPr lang="en-US" altLang="ko-KR" sz="1000" b="0" dirty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b="0" dirty="0" smtClean="0"/>
              <a:t>강사</a:t>
            </a:r>
            <a:r>
              <a:rPr lang="ko-KR" altLang="en-US" sz="1000" b="0" dirty="0">
                <a:sym typeface="Wingdings"/>
              </a:rPr>
              <a:t></a:t>
            </a:r>
            <a:r>
              <a:rPr lang="ko-KR" altLang="en-US" sz="1000" b="0" dirty="0"/>
              <a:t>학생 파일 공유</a:t>
            </a:r>
            <a:endParaRPr lang="en-US" altLang="ko-KR" sz="1000" b="0" dirty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b="0" dirty="0"/>
              <a:t>터치 </a:t>
            </a:r>
            <a:r>
              <a:rPr lang="ko-KR" altLang="en-US" sz="1000" b="0" dirty="0" smtClean="0"/>
              <a:t>잠금</a:t>
            </a:r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1000" b="0" dirty="0" smtClean="0"/>
              <a:t>Undo/Redo(</a:t>
            </a:r>
            <a:r>
              <a:rPr lang="ko-KR" altLang="en-US" sz="1000" b="0" dirty="0" smtClean="0"/>
              <a:t>강사</a:t>
            </a:r>
            <a:r>
              <a:rPr lang="en-US" altLang="ko-KR" sz="1000" b="0" dirty="0" smtClean="0"/>
              <a:t>)</a:t>
            </a:r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sz="1000" b="0" dirty="0"/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dirty="0"/>
              <a:t>★ 제품을 사용하지 </a:t>
            </a:r>
            <a:r>
              <a:rPr lang="ko-KR" altLang="en-US" sz="1000" dirty="0" err="1"/>
              <a:t>않을때는</a:t>
            </a:r>
            <a:r>
              <a:rPr lang="ko-KR" altLang="en-US" sz="1000" dirty="0"/>
              <a:t> 반드시 전원을 </a:t>
            </a:r>
            <a:r>
              <a:rPr lang="en-US" altLang="ko-KR" sz="1000" dirty="0"/>
              <a:t>OFF</a:t>
            </a:r>
            <a:r>
              <a:rPr lang="ko-KR" altLang="en-US" sz="1000" dirty="0"/>
              <a:t>해 주세요</a:t>
            </a:r>
          </a:p>
          <a:p>
            <a:pPr indent="8255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1000" dirty="0"/>
              <a:t>★ 학생 기기 성능과 </a:t>
            </a:r>
            <a:r>
              <a:rPr lang="ko-KR" altLang="en-US" sz="1000" dirty="0" err="1"/>
              <a:t>네트웍</a:t>
            </a:r>
            <a:r>
              <a:rPr lang="ko-KR" altLang="en-US" sz="1000" dirty="0"/>
              <a:t> 환경에 따라 동작 성능이 달라질 수 있다</a:t>
            </a:r>
            <a:r>
              <a:rPr lang="en-US" altLang="ko-KR" sz="1000" dirty="0" smtClean="0"/>
              <a:t>.</a:t>
            </a:r>
            <a:endParaRPr lang="en-US" altLang="ko-KR" sz="1000" dirty="0"/>
          </a:p>
        </p:txBody>
      </p:sp>
    </p:spTree>
    <p:extLst>
      <p:ext uri="{BB962C8B-B14F-4D97-AF65-F5344CB8AC3E}">
        <p14:creationId xmlns:p14="http://schemas.microsoft.com/office/powerpoint/2010/main" val="16803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/>
          <p:cNvSpPr>
            <a:spLocks noChangeArrowheads="1"/>
          </p:cNvSpPr>
          <p:nvPr/>
        </p:nvSpPr>
        <p:spPr bwMode="auto">
          <a:xfrm>
            <a:off x="395288" y="686867"/>
            <a:ext cx="37004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 dirty="0"/>
              <a:t>Available Technical Specifications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0223" y="5854504"/>
            <a:ext cx="5267325" cy="52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49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85D8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anchor="ctr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1000" b="0" dirty="0">
                <a:solidFill>
                  <a:prstClr val="black"/>
                </a:solidFill>
                <a:cs typeface="Arial" charset="0"/>
                <a:sym typeface="Wingdings"/>
              </a:rPr>
              <a:t> </a:t>
            </a:r>
            <a:r>
              <a:rPr lang="ko-KR" altLang="en-US" sz="1000" b="0" dirty="0" smtClean="0">
                <a:solidFill>
                  <a:prstClr val="black"/>
                </a:solidFill>
                <a:cs typeface="Arial" charset="0"/>
                <a:sym typeface="Wingdings"/>
              </a:rPr>
              <a:t>반드시 권장사양 이상의 </a:t>
            </a:r>
            <a:r>
              <a:rPr lang="en-US" altLang="ko-KR" sz="1000" b="0" dirty="0" smtClean="0">
                <a:solidFill>
                  <a:prstClr val="black"/>
                </a:solidFill>
                <a:cs typeface="Arial" charset="0"/>
                <a:sym typeface="Wingdings"/>
              </a:rPr>
              <a:t>PC</a:t>
            </a:r>
            <a:r>
              <a:rPr lang="ko-KR" altLang="en-US" sz="1000" b="0" dirty="0" smtClean="0">
                <a:solidFill>
                  <a:prstClr val="black"/>
                </a:solidFill>
                <a:cs typeface="Arial" charset="0"/>
                <a:sym typeface="Wingdings"/>
              </a:rPr>
              <a:t>에 설치하여 주십시오</a:t>
            </a:r>
            <a:endParaRPr lang="en-US" altLang="ko-KR" sz="1000" b="0" dirty="0" smtClean="0">
              <a:solidFill>
                <a:prstClr val="black"/>
              </a:solidFill>
              <a:cs typeface="Arial" charset="0"/>
              <a:sym typeface="Wingdings"/>
            </a:endParaRPr>
          </a:p>
          <a:p>
            <a:pPr latinLnBrk="0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ko-KR" sz="1000" b="0" dirty="0" smtClean="0">
                <a:solidFill>
                  <a:prstClr val="black"/>
                </a:solidFill>
                <a:cs typeface="Arial" charset="0"/>
                <a:sym typeface="Wingdings"/>
              </a:rPr>
              <a:t> </a:t>
            </a:r>
            <a:r>
              <a:rPr lang="ko-KR" altLang="en-US" sz="1000" b="0" dirty="0" smtClean="0">
                <a:solidFill>
                  <a:prstClr val="black"/>
                </a:solidFill>
                <a:cs typeface="Arial" charset="0"/>
              </a:rPr>
              <a:t>본 </a:t>
            </a:r>
            <a:r>
              <a:rPr lang="ko-KR" altLang="en-US" sz="1000" b="0" dirty="0">
                <a:solidFill>
                  <a:prstClr val="black"/>
                </a:solidFill>
                <a:cs typeface="Arial" charset="0"/>
              </a:rPr>
              <a:t>사양은 시스템 개선</a:t>
            </a:r>
            <a:r>
              <a:rPr lang="en-US" altLang="ko-KR" sz="1000" b="0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ko-KR" altLang="en-US" sz="1000" b="0" dirty="0">
                <a:solidFill>
                  <a:prstClr val="black"/>
                </a:solidFill>
                <a:cs typeface="Arial" charset="0"/>
              </a:rPr>
              <a:t>품질향상을 위하여 별도의 예고 없이 수정될 수 있습니다</a:t>
            </a:r>
            <a:r>
              <a:rPr lang="en-US" altLang="ko-KR" sz="1000" b="0" dirty="0">
                <a:solidFill>
                  <a:prstClr val="black"/>
                </a:solidFill>
                <a:cs typeface="Arial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55829"/>
              </p:ext>
            </p:extLst>
          </p:nvPr>
        </p:nvGraphicFramePr>
        <p:xfrm>
          <a:off x="838200" y="1363887"/>
          <a:ext cx="4968000" cy="32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000"/>
                <a:gridCol w="1152000"/>
                <a:gridCol w="2232000"/>
              </a:tblGrid>
              <a:tr h="32400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Spec item</a:t>
                      </a:r>
                      <a:endParaRPr lang="en-US" sz="11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Details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800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학생</a:t>
                      </a: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리모트</a:t>
                      </a:r>
                      <a:endParaRPr lang="en-US" altLang="ko-KR" sz="1000" b="1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PC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Intel i5 12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세대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kern="0" spc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  <a:endParaRPr lang="en-US" sz="1000" b="1" kern="0" spc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b="0" i="0" u="none" strike="noStrike" baseline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16GB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Win 11</a:t>
                      </a:r>
                      <a:endParaRPr lang="ko-KR" altLang="en-US" sz="1000" b="0" i="0" u="none" strike="noStrike" baseline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안드로이드</a:t>
                      </a:r>
                      <a:endParaRPr lang="ko-KR" alt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  <a:endParaRPr lang="ko-KR" alt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Android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최소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RAM 8G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크롬북</a:t>
                      </a:r>
                      <a:endParaRPr lang="ko-KR" alt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  <a:endParaRPr lang="ko-KR" alt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ChromeOS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최소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RAM 8G</a:t>
                      </a:r>
                      <a:endParaRPr lang="ko-KR" altLang="en-US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아이패드</a:t>
                      </a: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아이폰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000" b="0" dirty="0" err="1" smtClean="0">
                          <a:latin typeface="+mn-ea"/>
                        </a:rPr>
                        <a:t>iPadOS</a:t>
                      </a:r>
                      <a:r>
                        <a:rPr lang="en-US" altLang="ko-KR" sz="1000" b="0" dirty="0" smtClean="0">
                          <a:latin typeface="+mn-ea"/>
                        </a:rPr>
                        <a:t>/</a:t>
                      </a:r>
                      <a:r>
                        <a:rPr lang="en-US" altLang="ko-KR" sz="1000" b="0" dirty="0" err="1" smtClean="0">
                          <a:latin typeface="+mn-ea"/>
                        </a:rPr>
                        <a:t>iOS</a:t>
                      </a:r>
                      <a:r>
                        <a:rPr lang="en-US" altLang="ko-KR" sz="1000" b="0" dirty="0" smtClean="0">
                          <a:latin typeface="+mn-ea"/>
                        </a:rPr>
                        <a:t> 16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최소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RAM 8G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공유기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세대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0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접속주파수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0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5GHz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0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 core(tp-link </a:t>
                      </a:r>
                      <a:r>
                        <a:rPr lang="ko-KR" altLang="en-US" sz="10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기준</a:t>
                      </a:r>
                      <a:r>
                        <a:rPr lang="en-US" altLang="ko-KR" sz="10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네트워크 속도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0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1Gbps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2478" y="6646962"/>
            <a:ext cx="6373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tx1"/>
                </a:solidFill>
              </a:rPr>
              <a:t>★본 제품은 고품질을 요하는 </a:t>
            </a:r>
            <a:r>
              <a:rPr lang="ko-KR" altLang="en-US" sz="1200" dirty="0" smtClean="0">
                <a:solidFill>
                  <a:schemeClr val="tx1"/>
                </a:solidFill>
              </a:rPr>
              <a:t>학습장치로써 </a:t>
            </a:r>
            <a:r>
              <a:rPr lang="en-US" altLang="ko-KR" sz="1200" dirty="0">
                <a:solidFill>
                  <a:schemeClr val="tx1"/>
                </a:solidFill>
              </a:rPr>
              <a:t>24</a:t>
            </a:r>
            <a:r>
              <a:rPr lang="ko-KR" altLang="en-US" sz="1200" dirty="0">
                <a:solidFill>
                  <a:schemeClr val="tx1"/>
                </a:solidFill>
              </a:rPr>
              <a:t>시간 이상 장시간 사용을 권장하지 않습니다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  <a:p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장시간 사용 시 윈도우 업데이트나 인터넷 문제로 품질에 문제가 생길 수 있습니다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6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1"/>
          <p:cNvSpPr>
            <a:spLocks noChangeArrowheads="1"/>
          </p:cNvSpPr>
          <p:nvPr/>
        </p:nvSpPr>
        <p:spPr bwMode="auto">
          <a:xfrm>
            <a:off x="380226" y="803275"/>
            <a:ext cx="873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ko-KR" altLang="en-US" sz="1600">
                <a:solidFill>
                  <a:prstClr val="black"/>
                </a:solidFill>
              </a:rPr>
              <a:t>구성품</a:t>
            </a:r>
            <a:r>
              <a:rPr lang="en-US" altLang="ko-KR" sz="1600">
                <a:solidFill>
                  <a:prstClr val="black"/>
                </a:solidFill>
              </a:rPr>
              <a:t> </a:t>
            </a:r>
            <a:endParaRPr lang="ko-KR" altLang="ko-KR" sz="1600">
              <a:solidFill>
                <a:prstClr val="black"/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375618"/>
              </p:ext>
            </p:extLst>
          </p:nvPr>
        </p:nvGraphicFramePr>
        <p:xfrm>
          <a:off x="808369" y="1257300"/>
          <a:ext cx="5613831" cy="6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4331"/>
                <a:gridCol w="1400175"/>
                <a:gridCol w="2219325"/>
              </a:tblGrid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설치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1EA</a:t>
                      </a: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소프트웨어 인증서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1EA</a:t>
                      </a: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30225" y="5673014"/>
            <a:ext cx="5267325" cy="26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49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85D8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anchor="ctr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lnSpc>
                <a:spcPts val="15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* </a:t>
            </a:r>
            <a:r>
              <a:rPr lang="ko-KR" altLang="en-US" sz="1000" b="0">
                <a:solidFill>
                  <a:prstClr val="black"/>
                </a:solidFill>
                <a:cs typeface="Arial" charset="0"/>
              </a:rPr>
              <a:t>본 사양은 시스템 개선</a:t>
            </a: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, </a:t>
            </a:r>
            <a:r>
              <a:rPr lang="ko-KR" altLang="en-US" sz="1000" b="0">
                <a:solidFill>
                  <a:prstClr val="black"/>
                </a:solidFill>
                <a:cs typeface="Arial" charset="0"/>
              </a:rPr>
              <a:t>품질향상을 위하여 별도의 예고 없이 수정될 수 있습니다</a:t>
            </a: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.</a:t>
            </a:r>
          </a:p>
        </p:txBody>
      </p:sp>
      <p:sp>
        <p:nvSpPr>
          <p:cNvPr id="12" name="직사각형 1"/>
          <p:cNvSpPr>
            <a:spLocks noChangeArrowheads="1"/>
          </p:cNvSpPr>
          <p:nvPr/>
        </p:nvSpPr>
        <p:spPr bwMode="auto">
          <a:xfrm>
            <a:off x="371387" y="2739414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>
                <a:solidFill>
                  <a:prstClr val="black"/>
                </a:solidFill>
              </a:rPr>
              <a:t>Option</a:t>
            </a:r>
            <a:endParaRPr lang="ko-KR" altLang="ko-KR" sz="1600">
              <a:solidFill>
                <a:prstClr val="black"/>
              </a:solidFill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965669"/>
              </p:ext>
            </p:extLst>
          </p:nvPr>
        </p:nvGraphicFramePr>
        <p:xfrm>
          <a:off x="901700" y="3216350"/>
          <a:ext cx="5213350" cy="36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1658"/>
                <a:gridCol w="1407695"/>
                <a:gridCol w="1903997"/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endParaRPr lang="en-US" altLang="ko-KR" sz="1100" b="0" i="0" u="none" strike="noStrike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925508"/>
              </p:ext>
            </p:extLst>
          </p:nvPr>
        </p:nvGraphicFramePr>
        <p:xfrm>
          <a:off x="800012" y="3328184"/>
          <a:ext cx="5613831" cy="3389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4331"/>
                <a:gridCol w="1400175"/>
                <a:gridCol w="2219325"/>
              </a:tblGrid>
              <a:tr h="33894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AI 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실시간 번역 자막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AI-SMART</a:t>
                      </a: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TR</a:t>
                      </a:r>
                      <a:endParaRPr lang="en-US" altLang="ko-KR" sz="1100" b="0" i="0" u="none" strike="noStrike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식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83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1"/>
          <p:cNvSpPr>
            <a:spLocks noChangeArrowheads="1"/>
          </p:cNvSpPr>
          <p:nvPr/>
        </p:nvSpPr>
        <p:spPr bwMode="auto">
          <a:xfrm>
            <a:off x="406537" y="703067"/>
            <a:ext cx="5950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ko-KR" altLang="en-US" sz="1600" smtClean="0">
                <a:solidFill>
                  <a:prstClr val="black"/>
                </a:solidFill>
              </a:rPr>
              <a:t>주의</a:t>
            </a:r>
            <a:endParaRPr lang="ko-KR" altLang="ko-KR" sz="160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7081" y="1259245"/>
            <a:ext cx="5968310" cy="7286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강사 기기와 학생 기기는 같은 네트웍에 있어야 하며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학생 기기에서 선생님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PC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를 찾지 못하면 기기와 공유기를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off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후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 3"/>
              </a:rPr>
              <a:t>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 3"/>
              </a:rPr>
              <a:t>다시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 3"/>
              </a:rPr>
              <a:t>on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 3"/>
              </a:rPr>
              <a:t>하여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공유기에 재접속 하십시오</a:t>
            </a: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제공된 공유기를 사용하지 않고 다른 공유기를 사용하면 화면끊김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,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품질 저하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,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오동작이 발생할 수 있으며 제공된 공유기를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PBL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토론수업 이외의 용도로 접속하지 마십시오</a:t>
            </a: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강사를 공유기에 유선 연결 하십시오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강사를 무선 연결하면 화면끊김등 품질 저하가 생길 수 있읍니다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부득이 강사를 무선 연결하는 경우에는 반드시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5Ghz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대역으로 설정하십시오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 2.4Ghz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대역이나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2.4Ghz/5Ghz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자동선택 모드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스마트커넥트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)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를 사용하면 품질 저하가 심해 사용이 힘듭니다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  <a:endParaRPr lang="en-US" altLang="ko-KR" sz="1100" b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학생 기기는 태블릿 기기를 사용해야 합니다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스마트폰을 사용하면 기종에 따라 오동작이 발생할 수 있으며 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UI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크기가 맞지않고 화면 잘림이 생겨 사용이 힘듭니다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1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대의 기기에 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1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개의 프로그램만 설치하십시오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강사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/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리모트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/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학생을 함께 설치하면 안됩니다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SMART EDU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와 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SMART EDU MODUM 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프로그램을 동시에 실행하면 오동작이 발생합니다</a:t>
            </a:r>
            <a:endParaRPr lang="en-US" altLang="ko-KR" sz="1100" b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프로그램이 설치된 제품을 사용하지 않을때는 반드시 전원을 </a:t>
            </a: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OFF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해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주십시오</a:t>
            </a: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설치 </a:t>
            </a: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중 필수 구성 요소가 설치되거나 업데이트 되는 경우 시스템 재시작을 요청할 수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있음</a:t>
            </a: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프로그램 사용중 학생이 동시에 인터넷을 접속하면 트래픽이 집중되어 다른 네트웍 기기에 영향을 줄 수 있읍니다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123825" indent="-123825" defTabSz="914523">
              <a:lnSpc>
                <a:spcPct val="125000"/>
              </a:lnSpc>
              <a:defRPr/>
            </a:pPr>
            <a:endParaRPr lang="en-US" altLang="ko-KR" sz="1100" b="0" smtClean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en-US" altLang="ko-KR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프로그램이 설치된 기기 사양이나 네트워크 환경에 따라 화면 끊김이 발생하거나 파일 송수신이 느려질 수 있읍니다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123825" indent="-123825" defTabSz="914523">
              <a:lnSpc>
                <a:spcPct val="125000"/>
              </a:lnSpc>
              <a:defRPr/>
            </a:pPr>
            <a:endParaRPr lang="en-US" altLang="ko-KR" sz="1100" b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ko-KR" altLang="en-US" sz="11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 시스템은 권장사양에 맞게 구성해야 하며 최소 사양으로 구성시 화면 끊김이 발생할 수 있으며 다른 프로그램과 함께 사용하면 오동작을 할 수 있읍니다</a:t>
            </a:r>
            <a:r>
              <a:rPr lang="en-US" altLang="ko-KR" sz="1100" b="0" smtClean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.</a:t>
            </a:r>
            <a:endParaRPr lang="en-US" altLang="ko-KR" sz="1100" b="0">
              <a:solidFill>
                <a:schemeClr val="tx1"/>
              </a:solidFill>
              <a:latin typeface="맑은 고딕"/>
              <a:ea typeface="맑은 고딕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0133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10206</TotalTime>
  <Words>606</Words>
  <Application>Microsoft Office PowerPoint</Application>
  <PresentationFormat>화면 슬라이드 쇼(4:3)</PresentationFormat>
  <Paragraphs>96</Paragraphs>
  <Slides>5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jdg</dc:creator>
  <cp:lastModifiedBy>PVDC-2200I</cp:lastModifiedBy>
  <cp:revision>825</cp:revision>
  <cp:lastPrinted>2023-12-28T07:09:21Z</cp:lastPrinted>
  <dcterms:created xsi:type="dcterms:W3CDTF">2013-01-01T23:55:22Z</dcterms:created>
  <dcterms:modified xsi:type="dcterms:W3CDTF">2026-08-11T05:04:08Z</dcterms:modified>
</cp:coreProperties>
</file>