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55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86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45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9199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025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0231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347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255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662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41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116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16E92-8085-4D46-A7F1-FD81451C832C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BACCA-3471-40A2-823C-FE2E6DD0D9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92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0E6BC7-37E2-59DC-FBE6-2350C82FB285}"/>
              </a:ext>
            </a:extLst>
          </p:cNvPr>
          <p:cNvSpPr txBox="1"/>
          <p:nvPr/>
        </p:nvSpPr>
        <p:spPr>
          <a:xfrm>
            <a:off x="260157" y="829517"/>
            <a:ext cx="48314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790224">
              <a:defRPr/>
            </a:pPr>
            <a:r>
              <a:rPr lang="ko-KR" altLang="en-US" b="1" dirty="0">
                <a:solidFill>
                  <a:srgbClr val="231F1F"/>
                </a:solidFill>
              </a:rPr>
              <a:t>디지털교과서 관리보조프로그램</a:t>
            </a:r>
            <a:endParaRPr lang="ko-KR" altLang="ko-KR" b="1" dirty="0">
              <a:solidFill>
                <a:srgbClr val="231F1F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694D43A-3E52-5A72-90E4-7DEF2F2A4F68}"/>
              </a:ext>
            </a:extLst>
          </p:cNvPr>
          <p:cNvSpPr/>
          <p:nvPr/>
        </p:nvSpPr>
        <p:spPr>
          <a:xfrm>
            <a:off x="268652" y="1276214"/>
            <a:ext cx="5521049" cy="397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 b="1" dirty="0">
                <a:solidFill>
                  <a:prstClr val="black"/>
                </a:solidFill>
              </a:rPr>
              <a:t>학교 및 관공서에서 개인 또는 그룹이 다양한 디지털 기기를 활용하여 프로젝트 기반 학습</a:t>
            </a:r>
            <a:r>
              <a:rPr lang="en-US" altLang="ko-KR" sz="700" b="1" dirty="0">
                <a:solidFill>
                  <a:prstClr val="black"/>
                </a:solidFill>
              </a:rPr>
              <a:t>(PBL)</a:t>
            </a:r>
            <a:r>
              <a:rPr lang="ko-KR" altLang="en-US" sz="700" b="1" dirty="0">
                <a:solidFill>
                  <a:prstClr val="black"/>
                </a:solidFill>
              </a:rPr>
              <a:t>을 수행할 수 있도록 지원하는 스마트 학습 소프트웨어로</a:t>
            </a:r>
            <a:r>
              <a:rPr lang="en-US" altLang="ko-KR" sz="700" b="1" dirty="0">
                <a:solidFill>
                  <a:prstClr val="black"/>
                </a:solidFill>
              </a:rPr>
              <a:t>, AI </a:t>
            </a:r>
            <a:r>
              <a:rPr lang="ko-KR" altLang="en-US" sz="700" b="1" dirty="0">
                <a:solidFill>
                  <a:prstClr val="black"/>
                </a:solidFill>
              </a:rPr>
              <a:t>디지털교과서와 멀티미디어 콘텐츠를 활용한 협력형 디지털 수업 환경을 제공하는 플랫폼</a:t>
            </a:r>
            <a:r>
              <a:rPr lang="en-US" altLang="ko-KR" sz="700" b="1" dirty="0">
                <a:solidFill>
                  <a:prstClr val="black"/>
                </a:solidFill>
              </a:rPr>
              <a:t>.</a:t>
            </a:r>
            <a:endParaRPr lang="en-US" altLang="ko-KR" sz="700" b="1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EC018-FA0A-89AA-442C-7B9433D8512D}"/>
              </a:ext>
            </a:extLst>
          </p:cNvPr>
          <p:cNvSpPr txBox="1"/>
          <p:nvPr/>
        </p:nvSpPr>
        <p:spPr>
          <a:xfrm>
            <a:off x="598222" y="1842222"/>
            <a:ext cx="2665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lang="en-US" altLang="ko-KR" sz="1600" b="1" dirty="0">
                <a:solidFill>
                  <a:srgbClr val="393536"/>
                </a:solidFill>
              </a:rPr>
              <a:t>SMART EDU (</a:t>
            </a:r>
            <a:r>
              <a:rPr lang="ko-KR" altLang="en-US" sz="1600" b="1" dirty="0">
                <a:solidFill>
                  <a:srgbClr val="393536"/>
                </a:solidFill>
              </a:rPr>
              <a:t>소프트웨어</a:t>
            </a:r>
            <a:r>
              <a:rPr lang="en-US" altLang="ko-KR" sz="1600" b="1" dirty="0">
                <a:solidFill>
                  <a:srgbClr val="393536"/>
                </a:solidFill>
              </a:rPr>
              <a:t>)</a:t>
            </a:r>
            <a:endParaRPr lang="ko-KR" altLang="ko-KR" sz="1600" b="1" dirty="0">
              <a:solidFill>
                <a:srgbClr val="393536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1EFEEAF-A457-75AE-D748-4616E9A90A1F}"/>
              </a:ext>
            </a:extLst>
          </p:cNvPr>
          <p:cNvSpPr/>
          <p:nvPr/>
        </p:nvSpPr>
        <p:spPr>
          <a:xfrm>
            <a:off x="268651" y="5800841"/>
            <a:ext cx="3931873" cy="107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ts val="1300"/>
              </a:lnSpc>
              <a:buClr>
                <a:srgbClr val="5B75A7"/>
              </a:buClr>
              <a:buSzPct val="80000"/>
              <a:buFont typeface="맑은 고딕" panose="020B0503020000020004" pitchFamily="50" charset="-127"/>
              <a:buChar char="■"/>
            </a:pP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S/W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기반의 화면 공유 시스템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별도의공유 장치가 없음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300"/>
              </a:lnSpc>
              <a:buClr>
                <a:srgbClr val="5B75A7"/>
              </a:buClr>
              <a:buSzPct val="80000"/>
              <a:buFont typeface="맑은 고딕" panose="020B0503020000020004" pitchFamily="50" charset="-127"/>
              <a:buChar char="■"/>
            </a:pP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유무선 네트워크 기반의 양방향 화면 공유시스템</a:t>
            </a:r>
          </a:p>
          <a:p>
            <a:pPr marL="171450" indent="-171450">
              <a:lnSpc>
                <a:spcPts val="1300"/>
              </a:lnSpc>
              <a:buClr>
                <a:srgbClr val="5B75A7"/>
              </a:buClr>
              <a:buSzPct val="80000"/>
              <a:buFont typeface="맑은 고딕" panose="020B0503020000020004" pitchFamily="50" charset="-127"/>
              <a:buChar char="■"/>
            </a:pP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디지털 교과서 및 멀티미디어 </a:t>
            </a:r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콘텐츠를활용한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수업에 최적화</a:t>
            </a:r>
          </a:p>
          <a:p>
            <a:pPr marL="171450" indent="-171450">
              <a:lnSpc>
                <a:spcPts val="1300"/>
              </a:lnSpc>
              <a:buClr>
                <a:srgbClr val="5B75A7"/>
              </a:buClr>
              <a:buSzPct val="80000"/>
              <a:buFont typeface="맑은 고딕" panose="020B0503020000020004" pitchFamily="50" charset="-127"/>
              <a:buChar char="■"/>
            </a:pP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기종의 스마트 학습기기 지원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윈도우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안드로이드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iOS)</a:t>
            </a:r>
          </a:p>
          <a:p>
            <a:pPr marL="171450" indent="-171450">
              <a:lnSpc>
                <a:spcPts val="1300"/>
              </a:lnSpc>
              <a:buClr>
                <a:srgbClr val="5B75A7"/>
              </a:buClr>
              <a:buSzPct val="80000"/>
              <a:buFont typeface="맑은 고딕" panose="020B0503020000020004" pitchFamily="50" charset="-127"/>
              <a:buChar char="■"/>
            </a:pP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전체 보기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보기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1:1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보기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화면공유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파일공유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원격 제어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>
              <a:lnSpc>
                <a:spcPts val="1300"/>
              </a:lnSpc>
              <a:buClr>
                <a:srgbClr val="5B75A7"/>
              </a:buClr>
              <a:buSzPct val="80000"/>
            </a:pP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터치잠금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판서툴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채팅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녹화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스트리밍</a:t>
            </a:r>
            <a:endParaRPr lang="en-US" altLang="ko-KR" sz="9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8899A4-B4F2-0CCE-44E9-FC6EF6569998}"/>
              </a:ext>
            </a:extLst>
          </p:cNvPr>
          <p:cNvSpPr txBox="1"/>
          <p:nvPr/>
        </p:nvSpPr>
        <p:spPr>
          <a:xfrm>
            <a:off x="3285744" y="2396594"/>
            <a:ext cx="26132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100" b="1" dirty="0">
                <a:solidFill>
                  <a:srgbClr val="FF0000"/>
                </a:solidFill>
                <a:latin typeface="+mj-ea"/>
              </a:rPr>
              <a:t>Technical Specifications</a:t>
            </a:r>
            <a:endParaRPr kumimoji="0" lang="ko-KR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21C860-9327-5A44-9E8A-520F4037523C}"/>
              </a:ext>
            </a:extLst>
          </p:cNvPr>
          <p:cNvGrpSpPr/>
          <p:nvPr/>
        </p:nvGrpSpPr>
        <p:grpSpPr>
          <a:xfrm>
            <a:off x="378669" y="2403511"/>
            <a:ext cx="2814986" cy="1787028"/>
            <a:chOff x="800924" y="1839589"/>
            <a:chExt cx="4030114" cy="3077109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9E7B9D8-E8A6-520F-DEA0-6E8BEE084812}"/>
                </a:ext>
              </a:extLst>
            </p:cNvPr>
            <p:cNvGrpSpPr/>
            <p:nvPr/>
          </p:nvGrpSpPr>
          <p:grpSpPr>
            <a:xfrm>
              <a:off x="842706" y="3825950"/>
              <a:ext cx="3988332" cy="1090748"/>
              <a:chOff x="415306" y="7394628"/>
              <a:chExt cx="2795678" cy="900464"/>
            </a:xfrm>
          </p:grpSpPr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A2C125A5-41AD-B519-7926-7371D4DE2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4734" y="7399142"/>
                <a:ext cx="470145" cy="470145"/>
              </a:xfrm>
              <a:prstGeom prst="rect">
                <a:avLst/>
              </a:prstGeom>
            </p:spPr>
          </p:pic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5645204B-6743-C3AC-2904-69118D7465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4856" y="7394628"/>
                <a:ext cx="470145" cy="470145"/>
              </a:xfrm>
              <a:prstGeom prst="rect">
                <a:avLst/>
              </a:prstGeom>
            </p:spPr>
          </p:pic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B9F946EA-EC7F-8775-CD49-E65B7CA8BA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6657" y="7394629"/>
                <a:ext cx="470145" cy="470145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8478BF-5EFD-C1AD-FB81-0A4934197EF5}"/>
                  </a:ext>
                </a:extLst>
              </p:cNvPr>
              <p:cNvSpPr txBox="1"/>
              <p:nvPr/>
            </p:nvSpPr>
            <p:spPr>
              <a:xfrm>
                <a:off x="415306" y="7894982"/>
                <a:ext cx="8235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dirty="0" err="1">
                    <a:latin typeface="+mn-ea"/>
                  </a:rPr>
                  <a:t>SmartEdu</a:t>
                </a:r>
                <a:endParaRPr lang="en-US" altLang="ko-KR" sz="1000" dirty="0">
                  <a:latin typeface="+mn-ea"/>
                </a:endParaRPr>
              </a:p>
              <a:p>
                <a:pPr algn="ctr"/>
                <a:r>
                  <a:rPr lang="en-US" altLang="ko-KR" sz="1000" dirty="0">
                    <a:latin typeface="+mn-ea"/>
                  </a:rPr>
                  <a:t>Teacher</a:t>
                </a:r>
                <a:endParaRPr lang="ko-KR" altLang="en-US" sz="1000" dirty="0">
                  <a:latin typeface="+mn-ea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098982-07EF-8DB2-50CF-0FD23AD50A20}"/>
                  </a:ext>
                </a:extLst>
              </p:cNvPr>
              <p:cNvSpPr txBox="1"/>
              <p:nvPr/>
            </p:nvSpPr>
            <p:spPr>
              <a:xfrm>
                <a:off x="2387418" y="7894982"/>
                <a:ext cx="8235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dirty="0" err="1">
                    <a:latin typeface="+mn-ea"/>
                  </a:rPr>
                  <a:t>SmartEdu</a:t>
                </a:r>
                <a:endParaRPr lang="en-US" altLang="ko-KR" sz="1000" dirty="0">
                  <a:latin typeface="+mn-ea"/>
                </a:endParaRPr>
              </a:p>
              <a:p>
                <a:pPr algn="ctr"/>
                <a:r>
                  <a:rPr lang="en-US" altLang="ko-KR" sz="1000" dirty="0">
                    <a:latin typeface="+mn-ea"/>
                  </a:rPr>
                  <a:t>Student</a:t>
                </a:r>
                <a:endParaRPr lang="ko-KR" altLang="en-US" sz="1000" dirty="0">
                  <a:latin typeface="+mn-ea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A2C49D4-AA08-5168-C2D7-6AD87954DD30}"/>
                  </a:ext>
                </a:extLst>
              </p:cNvPr>
              <p:cNvSpPr txBox="1"/>
              <p:nvPr/>
            </p:nvSpPr>
            <p:spPr>
              <a:xfrm>
                <a:off x="1400020" y="7894982"/>
                <a:ext cx="8235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>
                    <a:latin typeface="+mn-ea"/>
                  </a:rPr>
                  <a:t>SmartEdu</a:t>
                </a:r>
              </a:p>
              <a:p>
                <a:pPr algn="ctr"/>
                <a:r>
                  <a:rPr lang="en-US" altLang="ko-KR" sz="1000">
                    <a:latin typeface="+mn-ea"/>
                  </a:rPr>
                  <a:t>Remote</a:t>
                </a:r>
                <a:endParaRPr lang="ko-KR" altLang="en-US" sz="1000">
                  <a:latin typeface="+mn-ea"/>
                </a:endParaRPr>
              </a:p>
            </p:txBody>
          </p:sp>
        </p:grp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5050E4B-FE1D-0F12-8F17-36C36564B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0924" y="1839589"/>
              <a:ext cx="3981772" cy="1831730"/>
            </a:xfrm>
            <a:prstGeom prst="rect">
              <a:avLst/>
            </a:prstGeom>
          </p:spPr>
        </p:pic>
      </p:grp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E7E272A1-C8D9-3686-C98A-E1D3BC537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026543"/>
              </p:ext>
            </p:extLst>
          </p:nvPr>
        </p:nvGraphicFramePr>
        <p:xfrm>
          <a:off x="247308" y="4716884"/>
          <a:ext cx="4762842" cy="1124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2842">
                  <a:extLst>
                    <a:ext uri="{9D8B030D-6E8A-4147-A177-3AD203B41FA5}">
                      <a16:colId xmlns:a16="http://schemas.microsoft.com/office/drawing/2014/main" val="4172911416"/>
                    </a:ext>
                  </a:extLst>
                </a:gridCol>
              </a:tblGrid>
              <a:tr h="2624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IG2B 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디지털 서비스몰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25371613 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관리자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1)               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조달가격  </a:t>
                      </a:r>
                      <a:r>
                        <a:rPr lang="en-US" altLang="ko-KR" sz="9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1,485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9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0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00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원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734294"/>
                  </a:ext>
                </a:extLst>
              </a:tr>
              <a:tr h="2681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IG2B 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디지털 서비스몰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25371614 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1)                  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조달가격     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60,500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원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229897"/>
                  </a:ext>
                </a:extLst>
              </a:tr>
              <a:tr h="2681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IG2B 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디지털 서비스몰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25371612 </a:t>
                      </a:r>
                      <a:r>
                        <a:rPr lang="en-US" altLang="ko-KR" sz="900" b="1" i="0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i="0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관리자</a:t>
                      </a:r>
                      <a:r>
                        <a:rPr lang="en-US" altLang="ko-KR" sz="900" b="1" i="0" kern="1200" dirty="0">
                          <a:solidFill>
                            <a:srgbClr val="0000CC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1+30USER)   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조달가격  </a:t>
                      </a:r>
                      <a:r>
                        <a:rPr lang="en-US" altLang="ko-KR" sz="9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3,300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9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0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00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원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874708"/>
                  </a:ext>
                </a:extLst>
              </a:tr>
              <a:tr h="32561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I </a:t>
                      </a:r>
                      <a:r>
                        <a:rPr lang="en-US" altLang="ko-KR" sz="1100" b="1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Choice Point</a:t>
                      </a:r>
                      <a:endParaRPr kumimoji="0" lang="ko-KR" alt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597592"/>
                  </a:ext>
                </a:extLst>
              </a:tr>
            </a:tbl>
          </a:graphicData>
        </a:graphic>
      </p:graphicFrame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034B4E36-EFA2-BF78-329C-7A60D6868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676546"/>
              </p:ext>
            </p:extLst>
          </p:nvPr>
        </p:nvGraphicFramePr>
        <p:xfrm>
          <a:off x="3285744" y="2664320"/>
          <a:ext cx="3240000" cy="1620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6154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40"/>
                        </a:lnSpc>
                      </a:pPr>
                      <a:r>
                        <a:rPr lang="en-US" altLang="ko-KR" sz="700" b="1" i="0" u="none" strike="noStrike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Details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38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강사</a:t>
                      </a: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학생</a:t>
                      </a: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ko-KR" altLang="en-US" sz="700" b="1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리모트</a:t>
                      </a:r>
                      <a:endParaRPr lang="en-US" altLang="ko-KR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Intel i5 12</a:t>
                      </a:r>
                      <a:r>
                        <a:rPr lang="ko-KR" altLang="en-US" sz="700" dirty="0"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세대</a:t>
                      </a:r>
                      <a:endParaRPr lang="en-US" altLang="ko-KR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385">
                <a:tc v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kern="0" spc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40"/>
                        </a:lnSpc>
                      </a:pPr>
                      <a:r>
                        <a:rPr lang="en-US" altLang="ko-KR" sz="700" b="0" i="0" u="none" strike="noStrike" baseline="0" dirty="0">
                          <a:solidFill>
                            <a:srgbClr val="3D393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16GB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385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</a:t>
                      </a:r>
                      <a:endParaRPr lang="ko-KR" altLang="en-US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40"/>
                        </a:lnSpc>
                      </a:pPr>
                      <a:r>
                        <a:rPr lang="en-US" altLang="ko-KR" sz="700" b="0" i="0" u="none" strike="noStrike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Win 11</a:t>
                      </a:r>
                      <a:endParaRPr lang="ko-KR" altLang="en-US" sz="700" b="0" i="0" u="none" strike="noStrike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53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안드로이드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</a:t>
                      </a:r>
                      <a:endParaRPr lang="ko-KR" altLang="en-US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840"/>
                        </a:lnSpc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Android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최소 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RAM 8G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3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크롬북</a:t>
                      </a:r>
                      <a:endParaRPr lang="ko-KR" altLang="en-US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</a:t>
                      </a:r>
                      <a:endParaRPr lang="ko-KR" altLang="en-US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ChromeOS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최소 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RAM 8G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53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아이패드</a:t>
                      </a: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아이폰</a:t>
                      </a:r>
                      <a:endParaRPr lang="en-US" altLang="ko-KR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840"/>
                        </a:lnSpc>
                      </a:pPr>
                      <a:r>
                        <a:rPr lang="en-US" altLang="ko-KR" sz="700" b="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iPadOS</a:t>
                      </a:r>
                      <a:r>
                        <a:rPr lang="en-US" altLang="ko-KR" sz="7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altLang="ko-KR" sz="700" b="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iOS</a:t>
                      </a:r>
                      <a:r>
                        <a:rPr lang="en-US" altLang="ko-KR" sz="7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16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최소 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RAM 8G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538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공유기</a:t>
                      </a:r>
                      <a:endParaRPr lang="en-US" altLang="ko-KR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세대</a:t>
                      </a:r>
                      <a:endParaRPr lang="en-US" altLang="ko-KR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840"/>
                        </a:lnSpc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5385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접속주파수</a:t>
                      </a:r>
                      <a:endParaRPr lang="en-US" altLang="ko-KR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840"/>
                        </a:lnSpc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5GHz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5385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840"/>
                        </a:lnSpc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core(</a:t>
                      </a:r>
                      <a:r>
                        <a:rPr lang="en-US" altLang="ko-KR" sz="7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tp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-link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기준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538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네트워크 속도</a:t>
                      </a:r>
                      <a:endParaRPr lang="en-US" altLang="ko-KR" sz="7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840"/>
                        </a:lnSpc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1Gbps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E5BA1E94-8C26-F039-2079-45668F4F207E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그림 20">
            <a:extLst>
              <a:ext uri="{FF2B5EF4-FFF2-40B4-BE49-F238E27FC236}">
                <a16:creationId xmlns:a16="http://schemas.microsoft.com/office/drawing/2014/main" id="{AC33D20B-22CA-95BE-1A41-136EBC3485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521" y="1890685"/>
            <a:ext cx="456369" cy="230400"/>
          </a:xfrm>
          <a:prstGeom prst="rect">
            <a:avLst/>
          </a:prstGeom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CE6469B8-25C2-AE95-C204-978E67E7661C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1D98B0B-BE54-C3DA-410E-B0F1C5C09760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kumimoji="0" lang="ko-KR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50" charset="-127"/>
                  <a:cs typeface="+mn-cs"/>
                </a:rPr>
                <a:t>기타장비</a:t>
              </a:r>
            </a:p>
          </p:txBody>
        </p:sp>
        <p:sp>
          <p:nvSpPr>
            <p:cNvPr id="24" name="이등변 삼각형 23">
              <a:extLst>
                <a:ext uri="{FF2B5EF4-FFF2-40B4-BE49-F238E27FC236}">
                  <a16:creationId xmlns:a16="http://schemas.microsoft.com/office/drawing/2014/main" id="{E090929D-556A-2050-B31C-E23FD01610D9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74D6ADD-05A2-FDA9-4ADB-E9537210F5EB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5D6EDD38-3DC2-DF5F-0460-3FBDBA5001CF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10A125D4-98EC-9351-5129-728313FA28C0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4984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215</Words>
  <Application>Microsoft Office PowerPoint</Application>
  <PresentationFormat>A4 용지(210x297mm)</PresentationFormat>
  <Paragraphs>49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이혜진</dc:creator>
  <cp:lastModifiedBy>이혜진</cp:lastModifiedBy>
  <cp:revision>3</cp:revision>
  <dcterms:created xsi:type="dcterms:W3CDTF">2026-07-27T02:25:18Z</dcterms:created>
  <dcterms:modified xsi:type="dcterms:W3CDTF">2026-07-29T05:40:08Z</dcterms:modified>
</cp:coreProperties>
</file>