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600" spc="-100" dirty="0">
                  <a:solidFill>
                    <a:schemeClr val="bg1"/>
                  </a:solidFill>
                </a:rPr>
                <a:t>Multimedia </a:t>
              </a:r>
              <a:r>
                <a:rPr lang="ko-KR" altLang="en-US" sz="1600" spc="-100">
                  <a:solidFill>
                    <a:schemeClr val="bg1"/>
                  </a:solidFill>
                  <a:latin typeface="+mj-ea"/>
                </a:rPr>
                <a:t>교육용장비</a:t>
              </a:r>
              <a:endParaRPr lang="ko-KR" altLang="en-US" sz="1600" spc="-100" dirty="0">
                <a:solidFill>
                  <a:schemeClr val="bg1"/>
                </a:solidFill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4784" y="5342029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664991"/>
              </p:ext>
            </p:extLst>
          </p:nvPr>
        </p:nvGraphicFramePr>
        <p:xfrm>
          <a:off x="635070" y="1560311"/>
          <a:ext cx="2694870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54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93728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77523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306365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7902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spc="-120" baseline="0" dirty="0">
                          <a:solidFill>
                            <a:srgbClr val="393536"/>
                          </a:solidFill>
                        </a:rPr>
                        <a:t>TR–LIVECASTER 300HS</a:t>
                      </a:r>
                      <a:endParaRPr lang="ko-KR" altLang="ko-KR" sz="2000" b="1" spc="-120" baseline="0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cs typeface="맑은 고딕 Semilight" panose="020B0502040204020203" pitchFamily="50" charset="-127"/>
                        </a:rPr>
                        <a:t>26112285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8,360,000원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6132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928409"/>
              </p:ext>
            </p:extLst>
          </p:nvPr>
        </p:nvGraphicFramePr>
        <p:xfrm>
          <a:off x="3169225" y="1825657"/>
          <a:ext cx="3053705" cy="3426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70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 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고화질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MP4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TS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파일동시녹화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다채널녹화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모드옵션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멀티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PIP(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PC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자료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임의크기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Mask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템플릿의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프리셋설정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저장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다양한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(FADE, WIPE, CUT)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전환효과의 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AV</a:t>
                      </a:r>
                      <a:r>
                        <a:rPr lang="ko-KR" altLang="ko-KR" sz="900" i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스위쳐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출력기능</a:t>
                      </a:r>
                      <a:endParaRPr lang="en-US" altLang="ko-KR" sz="90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다양한 녹화해상도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(320*180, ~1920*1080)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 및 파일 재생기능</a:t>
                      </a:r>
                      <a:endParaRPr lang="en-US" altLang="ko-KR" sz="90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H.264(CPU Quick Sync)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 의한 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HW </a:t>
                      </a:r>
                      <a:r>
                        <a:rPr lang="ko-KR" altLang="ko-KR" sz="900" i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인코딩기능</a:t>
                      </a:r>
                      <a:endParaRPr lang="en-US" altLang="ko-KR" sz="90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입력영상의 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H/V-Flip 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Crop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설정기능</a:t>
                      </a:r>
                      <a:endParaRPr lang="en-US" altLang="ko-KR" sz="90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오디오 믹서 및 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10band EQ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설정기능</a:t>
                      </a:r>
                      <a:endParaRPr lang="en-US" altLang="ko-KR" sz="90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i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인트로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영상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로고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메시지작성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문자자막 합성기능</a:t>
                      </a:r>
                      <a:endParaRPr lang="en-US" altLang="ko-KR" sz="90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i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유튜브등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다양한 </a:t>
                      </a:r>
                      <a:r>
                        <a:rPr lang="ko-KR" altLang="ko-KR" sz="900" i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방송업로드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스트리밍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(RTMP, UDP, HLS)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endParaRPr lang="en-US" altLang="ko-KR" sz="90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Live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입력의 </a:t>
                      </a:r>
                      <a:r>
                        <a:rPr lang="ko-KR" altLang="ko-KR" sz="900" i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크로마키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i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루마키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합성출력기능 </a:t>
                      </a:r>
                      <a:endParaRPr lang="en-US" altLang="ko-KR" sz="90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녹화 완료 후 원격 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FTP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파일 전송기능</a:t>
                      </a:r>
                      <a:endParaRPr lang="en-US" altLang="ko-KR" sz="90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강사 자동추적의 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PTZ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카메라 제어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딥 러닝 이미지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검출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endParaRPr lang="en-US" altLang="ko-KR" sz="90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원격 멀티 통합제어프로그램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(BMR) 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제공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AI 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실시간 번역자막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 구매 옵션</a:t>
                      </a:r>
                      <a:r>
                        <a:rPr lang="en-US" altLang="ko-KR" sz="90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100"/>
                        </a:lnSpc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­    -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강사의 음성 인식 및 번역자막 표시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(100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 이상 언어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8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100"/>
                        </a:lnSpc>
                      </a:pP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­     -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동영상 파일 음성인식후 번역자막 파일 생성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56EDEEE-2F04-22E1-A0F6-0CDC28999C53}"/>
              </a:ext>
            </a:extLst>
          </p:cNvPr>
          <p:cNvSpPr txBox="1"/>
          <p:nvPr/>
        </p:nvSpPr>
        <p:spPr>
          <a:xfrm>
            <a:off x="343429" y="782218"/>
            <a:ext cx="4161717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sz="1901" b="1" dirty="0">
                <a:solidFill>
                  <a:srgbClr val="C00000"/>
                </a:solidFill>
              </a:rPr>
              <a:t>AI</a:t>
            </a:r>
            <a:r>
              <a:rPr lang="ko-KR" altLang="en-US" sz="1901" b="1" dirty="0">
                <a:solidFill>
                  <a:srgbClr val="231F1F"/>
                </a:solidFill>
              </a:rPr>
              <a:t>실시간 통번역 </a:t>
            </a:r>
            <a:r>
              <a:rPr lang="ko-KR" altLang="en-US" sz="1901" b="1" dirty="0" err="1">
                <a:solidFill>
                  <a:srgbClr val="231F1F"/>
                </a:solidFill>
              </a:rPr>
              <a:t>수업자동녹화시스템</a:t>
            </a:r>
            <a:endParaRPr lang="ko-KR" altLang="ko-KR" sz="1901" b="1" dirty="0">
              <a:solidFill>
                <a:srgbClr val="231F1F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FFFE0B0-358E-E69B-5E13-480EBE0CCB2E}"/>
              </a:ext>
            </a:extLst>
          </p:cNvPr>
          <p:cNvSpPr/>
          <p:nvPr/>
        </p:nvSpPr>
        <p:spPr>
          <a:xfrm>
            <a:off x="301190" y="1128758"/>
            <a:ext cx="5521049" cy="36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ko-KR" altLang="en-US" sz="900" dirty="0">
                <a:solidFill>
                  <a:prstClr val="black"/>
                </a:solidFill>
              </a:rPr>
              <a:t>실시간 통번역 기능을 연동할 수 있는 장비로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학교 및 관공서의 강의실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회의실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콘텐츠 제작실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방송실 등에서 다양한 영상 입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출력과 </a:t>
            </a:r>
            <a:r>
              <a:rPr lang="ko-KR" altLang="en-US" sz="900" dirty="0" err="1">
                <a:solidFill>
                  <a:prstClr val="black"/>
                </a:solidFill>
              </a:rPr>
              <a:t>비대면</a:t>
            </a:r>
            <a:r>
              <a:rPr lang="ko-KR" altLang="en-US" sz="900" dirty="0">
                <a:solidFill>
                  <a:prstClr val="black"/>
                </a:solidFill>
              </a:rPr>
              <a:t> 강의 플랫폼 연동을 지원하는 통합 </a:t>
            </a:r>
            <a:r>
              <a:rPr lang="en-US" altLang="ko-KR" sz="900" dirty="0">
                <a:solidFill>
                  <a:prstClr val="black"/>
                </a:solidFill>
              </a:rPr>
              <a:t>AV </a:t>
            </a:r>
            <a:r>
              <a:rPr lang="ko-KR" altLang="en-US" sz="900" dirty="0" err="1">
                <a:solidFill>
                  <a:prstClr val="black"/>
                </a:solidFill>
              </a:rPr>
              <a:t>스위처</a:t>
            </a:r>
            <a:r>
              <a:rPr lang="ko-KR" altLang="en-US" sz="900" dirty="0">
                <a:solidFill>
                  <a:prstClr val="black"/>
                </a:solidFill>
              </a:rPr>
              <a:t> 기반 녹화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송출 시스템</a:t>
            </a:r>
            <a:r>
              <a:rPr lang="en-US" altLang="ko-KR" sz="900" dirty="0">
                <a:solidFill>
                  <a:prstClr val="black"/>
                </a:solidFill>
              </a:rPr>
              <a:t>.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421917B7-3B11-D316-4F94-8FD261F6A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401894"/>
              </p:ext>
            </p:extLst>
          </p:nvPr>
        </p:nvGraphicFramePr>
        <p:xfrm>
          <a:off x="602218" y="5621242"/>
          <a:ext cx="5548204" cy="3466687"/>
        </p:xfrm>
        <a:graphic>
          <a:graphicData uri="http://schemas.openxmlformats.org/drawingml/2006/table">
            <a:tbl>
              <a:tblPr/>
              <a:tblGrid>
                <a:gridCol w="1891433">
                  <a:extLst>
                    <a:ext uri="{9D8B030D-6E8A-4147-A177-3AD203B41FA5}">
                      <a16:colId xmlns:a16="http://schemas.microsoft.com/office/drawing/2014/main" val="4196024542"/>
                    </a:ext>
                  </a:extLst>
                </a:gridCol>
                <a:gridCol w="3656771">
                  <a:extLst>
                    <a:ext uri="{9D8B030D-6E8A-4147-A177-3AD203B41FA5}">
                      <a16:colId xmlns:a16="http://schemas.microsoft.com/office/drawing/2014/main" val="2669406839"/>
                    </a:ext>
                  </a:extLst>
                </a:gridCol>
              </a:tblGrid>
              <a:tr h="144659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01984"/>
                  </a:ext>
                </a:extLst>
              </a:tr>
              <a:tr h="158799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Input(note1)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 HDMI, 2 SDI/ 3 USB Cam (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동시 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3ch)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915316"/>
                  </a:ext>
                </a:extLst>
              </a:tr>
              <a:tr h="158799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Output(note2)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 HDMI, 1 DVI , 1DP with Graphic Main/Sub1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선택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621992"/>
                  </a:ext>
                </a:extLst>
              </a:tr>
              <a:tr h="3234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Input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 HDMI/SDI Embedded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 USB IO Input(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672980"/>
                  </a:ext>
                </a:extLst>
              </a:tr>
              <a:tr h="2893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Output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 PC Audio L/R Stereo, 3.5mm pin Jack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 USB IO Output(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571823"/>
                  </a:ext>
                </a:extLst>
              </a:tr>
              <a:tr h="1446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Encoding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H.264 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485634"/>
                  </a:ext>
                </a:extLst>
              </a:tr>
              <a:tr h="1446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녹화 파일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MP4, TS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898883"/>
                  </a:ext>
                </a:extLst>
              </a:tr>
              <a:tr h="1446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Bit 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700K~30Mbps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441505"/>
                  </a:ext>
                </a:extLst>
              </a:tr>
              <a:tr h="1446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Streaming Format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RTMP, UDP, HLS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367196"/>
                  </a:ext>
                </a:extLst>
              </a:tr>
              <a:tr h="2893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I/O Port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 USB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이상</a:t>
                      </a:r>
                    </a:p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 LAN(RJ-45)_Network 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205711"/>
                  </a:ext>
                </a:extLst>
              </a:tr>
              <a:tr h="28931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Signal Format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1920*1080p(60,59.94,50), 1920*1080i(60,59.94,50)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1280*720p(60,59.94,50)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89379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Intel CPU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44529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RAM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16GB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02834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STORAGE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SSD 240GB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1 HDD 1TB 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7485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Windows 11 Pro, 64bit Mode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29608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  <a:endParaRPr lang="en-US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42689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AC220V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79816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110W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72687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10.8Kg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58910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430(w)*132(h)*400(d), 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손잡이 제외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678894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0EA6F4CD-0B0F-D0CC-764B-5AD2C2304F1D}"/>
              </a:ext>
            </a:extLst>
          </p:cNvPr>
          <p:cNvGrpSpPr/>
          <p:nvPr/>
        </p:nvGrpSpPr>
        <p:grpSpPr>
          <a:xfrm>
            <a:off x="998805" y="2227809"/>
            <a:ext cx="1800000" cy="1080000"/>
            <a:chOff x="2125748" y="823821"/>
            <a:chExt cx="1247399" cy="971197"/>
          </a:xfrm>
          <a:noFill/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A312E150-6B26-2818-397F-95D5494A2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5748" y="1179317"/>
              <a:ext cx="1247399" cy="615701"/>
            </a:xfrm>
            <a:prstGeom prst="rect">
              <a:avLst/>
            </a:prstGeom>
            <a:grpFill/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EC9C0EED-59B9-1033-F82A-6A8F00D95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5676" y="823821"/>
              <a:ext cx="607541" cy="34650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406</Words>
  <Application>Microsoft Office PowerPoint</Application>
  <PresentationFormat>A4 용지(210x297mm)</PresentationFormat>
  <Paragraphs>69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123</cp:revision>
  <cp:lastPrinted>2026-05-06T02:47:12Z</cp:lastPrinted>
  <dcterms:created xsi:type="dcterms:W3CDTF">2026-04-16T00:46:52Z</dcterms:created>
  <dcterms:modified xsi:type="dcterms:W3CDTF">2026-07-29T05:39:12Z</dcterms:modified>
  <cp:version/>
</cp:coreProperties>
</file>