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 dirty="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27450" y="5541819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152996"/>
              </p:ext>
            </p:extLst>
          </p:nvPr>
        </p:nvGraphicFramePr>
        <p:xfrm>
          <a:off x="635070" y="1545071"/>
          <a:ext cx="2694870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54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93729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77523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30636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7902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spc="-120" baseline="0" dirty="0">
                          <a:solidFill>
                            <a:srgbClr val="393536"/>
                          </a:solidFill>
                        </a:rPr>
                        <a:t>TR–LIVECASTER 400HS</a:t>
                      </a:r>
                      <a:endParaRPr lang="ko-KR" altLang="ko-KR" sz="2000" b="1" spc="-120" baseline="0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cs typeface="맑은 고딕 Semilight" panose="020B0502040204020203" pitchFamily="50" charset="-127"/>
                        </a:rPr>
                        <a:t>26112284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10,450,000원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9803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289235"/>
              </p:ext>
            </p:extLst>
          </p:nvPr>
        </p:nvGraphicFramePr>
        <p:xfrm>
          <a:off x="3168649" y="1825657"/>
          <a:ext cx="3087133" cy="3705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7133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  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MP4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TS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파일동시녹화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다채널녹화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 녹화 후 저장된 콘텐츠를 저장 장치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(USB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 복사 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멀티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PIP(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PC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임의크기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위치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Mask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템플릿의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프리셋설정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저장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(FADE, WIPE, CUT)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전환효과의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AV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스위쳐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출력기능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다양한 녹화해상도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(320*180, ~1920*1080)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 및 파일 재생기능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H.264(CPU Quick Sync)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에 의한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HW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인코딩기능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입력영상의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H/V-Flip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Crop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오디오 믹서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10band EQ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설정기능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인트로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영상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메시지작성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문자자막 합성기능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유튜브등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다양한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방송업로드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및 스트리밍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(RTMP, UDP, HLS)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Live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크로마키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루마키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합성출력기능 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녹화 완료 후 원격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FTP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 전송기능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 자동추적의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PTZ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딥 러닝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이미지검출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원격 멀티 통합제어프로그램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(BMR)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제공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1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실시간 번역자막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추가 구매 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강사의 음성 인식 및 번역자막 표시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(100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 이상 언어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8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1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­   -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동영상 파일 음성인식후 번역자막 파일 생성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6EDEEE-2F04-22E1-A0F6-0CDC28999C53}"/>
              </a:ext>
            </a:extLst>
          </p:cNvPr>
          <p:cNvSpPr txBox="1"/>
          <p:nvPr/>
        </p:nvSpPr>
        <p:spPr>
          <a:xfrm>
            <a:off x="343429" y="782218"/>
            <a:ext cx="4161717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C00000"/>
                </a:solidFill>
              </a:rPr>
              <a:t>AI</a:t>
            </a:r>
            <a:r>
              <a:rPr lang="ko-KR" altLang="en-US" sz="1901" b="1" dirty="0">
                <a:solidFill>
                  <a:srgbClr val="231F1F"/>
                </a:solidFill>
              </a:rPr>
              <a:t>실시간 통번역 </a:t>
            </a:r>
            <a:r>
              <a:rPr lang="ko-KR" altLang="en-US" sz="1901" b="1" dirty="0" err="1">
                <a:solidFill>
                  <a:srgbClr val="231F1F"/>
                </a:solidFill>
              </a:rPr>
              <a:t>수업자동녹화시스템</a:t>
            </a:r>
            <a:endParaRPr lang="ko-KR" altLang="ko-KR" sz="1901" b="1" dirty="0">
              <a:solidFill>
                <a:srgbClr val="231F1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301190" y="1128758"/>
            <a:ext cx="5521049" cy="36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</a:rPr>
              <a:t>실시간 통번역 기능을 연동할 수 있는 장비로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학교 및 관공서의 강의실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회의실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콘텐츠 제작실</a:t>
            </a:r>
            <a:r>
              <a:rPr lang="en-US" altLang="ko-KR" sz="900" dirty="0">
                <a:solidFill>
                  <a:prstClr val="black"/>
                </a:solidFill>
              </a:rPr>
              <a:t>, </a:t>
            </a:r>
            <a:r>
              <a:rPr lang="ko-KR" altLang="en-US" sz="900" dirty="0">
                <a:solidFill>
                  <a:prstClr val="black"/>
                </a:solidFill>
              </a:rPr>
              <a:t>방송실 등에서 다양한 영상 입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출력과 </a:t>
            </a:r>
            <a:r>
              <a:rPr lang="ko-KR" altLang="en-US" sz="900" dirty="0" err="1">
                <a:solidFill>
                  <a:prstClr val="black"/>
                </a:solidFill>
              </a:rPr>
              <a:t>비대면</a:t>
            </a:r>
            <a:r>
              <a:rPr lang="ko-KR" altLang="en-US" sz="900" dirty="0">
                <a:solidFill>
                  <a:prstClr val="black"/>
                </a:solidFill>
              </a:rPr>
              <a:t> 강의 플랫폼 연동을 지원하는 통합 </a:t>
            </a:r>
            <a:r>
              <a:rPr lang="en-US" altLang="ko-KR" sz="900" dirty="0">
                <a:solidFill>
                  <a:prstClr val="black"/>
                </a:solidFill>
              </a:rPr>
              <a:t>AV </a:t>
            </a:r>
            <a:r>
              <a:rPr lang="ko-KR" altLang="en-US" sz="900" dirty="0" err="1">
                <a:solidFill>
                  <a:prstClr val="black"/>
                </a:solidFill>
              </a:rPr>
              <a:t>스위처</a:t>
            </a:r>
            <a:r>
              <a:rPr lang="ko-KR" altLang="en-US" sz="900" dirty="0">
                <a:solidFill>
                  <a:prstClr val="black"/>
                </a:solidFill>
              </a:rPr>
              <a:t> 기반 녹화</a:t>
            </a:r>
            <a:r>
              <a:rPr lang="en-US" altLang="ko-KR" sz="900" dirty="0">
                <a:solidFill>
                  <a:prstClr val="black"/>
                </a:solidFill>
              </a:rPr>
              <a:t>·</a:t>
            </a:r>
            <a:r>
              <a:rPr lang="ko-KR" altLang="en-US" sz="900" dirty="0">
                <a:solidFill>
                  <a:prstClr val="black"/>
                </a:solidFill>
              </a:rPr>
              <a:t>송출 시스템</a:t>
            </a:r>
            <a:r>
              <a:rPr lang="en-US" altLang="ko-KR" sz="900" dirty="0">
                <a:solidFill>
                  <a:prstClr val="black"/>
                </a:solidFill>
              </a:rPr>
              <a:t>.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21917B7-3B11-D316-4F94-8FD261F6A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76813"/>
              </p:ext>
            </p:extLst>
          </p:nvPr>
        </p:nvGraphicFramePr>
        <p:xfrm>
          <a:off x="602218" y="5818818"/>
          <a:ext cx="5548204" cy="3388323"/>
        </p:xfrm>
        <a:graphic>
          <a:graphicData uri="http://schemas.openxmlformats.org/drawingml/2006/table">
            <a:tbl>
              <a:tblPr/>
              <a:tblGrid>
                <a:gridCol w="1891433">
                  <a:extLst>
                    <a:ext uri="{9D8B030D-6E8A-4147-A177-3AD203B41FA5}">
                      <a16:colId xmlns:a16="http://schemas.microsoft.com/office/drawing/2014/main" val="4196024542"/>
                    </a:ext>
                  </a:extLst>
                </a:gridCol>
                <a:gridCol w="3656771">
                  <a:extLst>
                    <a:ext uri="{9D8B030D-6E8A-4147-A177-3AD203B41FA5}">
                      <a16:colId xmlns:a16="http://schemas.microsoft.com/office/drawing/2014/main" val="2669406839"/>
                    </a:ext>
                  </a:extLst>
                </a:gridCol>
              </a:tblGrid>
              <a:tr h="13310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01984"/>
                  </a:ext>
                </a:extLst>
              </a:tr>
              <a:tr h="26621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HDMI, 4 SDI, 4 USB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 선택</a:t>
                      </a: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동시 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15316"/>
                  </a:ext>
                </a:extLst>
              </a:tr>
              <a:tr h="14524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Output(note2)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HDMI, 1 DVI , 1DP with Graphic Main/Sub1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선택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21992"/>
                  </a:ext>
                </a:extLst>
              </a:tr>
              <a:tr h="295799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HDMI/SDI Embedded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USB IO Output(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72980"/>
                  </a:ext>
                </a:extLst>
              </a:tr>
              <a:tr h="26621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PC Audio L/R Stereo, 3.5mm pin Jack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USB IO Output(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71823"/>
                  </a:ext>
                </a:extLst>
              </a:tr>
              <a:tr h="1331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Encoding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H.264 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5634"/>
                  </a:ext>
                </a:extLst>
              </a:tr>
              <a:tr h="1331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녹화 파일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MP4, TS(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녹화출력</a:t>
                      </a: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898883"/>
                  </a:ext>
                </a:extLst>
              </a:tr>
              <a:tr h="1331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Bit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700K~30Mbps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441505"/>
                  </a:ext>
                </a:extLst>
              </a:tr>
              <a:tr h="1331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RTMP, UDP, HLS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367196"/>
                  </a:ext>
                </a:extLst>
              </a:tr>
              <a:tr h="2662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 USB</a:t>
                      </a:r>
                      <a:r>
                        <a:rPr lang="ko-KR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이상</a:t>
                      </a: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 LAN(RJ-45)_Network 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05711"/>
                  </a:ext>
                </a:extLst>
              </a:tr>
              <a:tr h="266216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1920*1080p(60,59.94,50), 1920*1080i(60,59.94,50)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1280*720p(60,59.94,50)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893798"/>
                  </a:ext>
                </a:extLst>
              </a:tr>
              <a:tr h="1254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Intel CPU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45293"/>
                  </a:ext>
                </a:extLst>
              </a:tr>
              <a:tr h="1254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028342"/>
                  </a:ext>
                </a:extLst>
              </a:tr>
              <a:tr h="12545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STORAGE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SSD 240GB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1 HDD 1TB </a:t>
                      </a:r>
                      <a:r>
                        <a:rPr lang="ko-KR" alt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4854"/>
                  </a:ext>
                </a:extLst>
              </a:tr>
              <a:tr h="12545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Windows 11 Pro, 64bit Mode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296087"/>
                  </a:ext>
                </a:extLst>
              </a:tr>
              <a:tr h="12545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en-US" sz="9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426897"/>
                  </a:ext>
                </a:extLst>
              </a:tr>
              <a:tr h="125453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AC220V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798163"/>
                  </a:ext>
                </a:extLst>
              </a:tr>
              <a:tr h="13310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170W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726874"/>
                  </a:ext>
                </a:extLst>
              </a:tr>
              <a:tr h="13310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13.1 Kg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589104"/>
                  </a:ext>
                </a:extLst>
              </a:tr>
              <a:tr h="13310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432(w)*133(h)*500(d) </a:t>
                      </a:r>
                      <a:endParaRPr lang="ko-KR" altLang="ko-KR" sz="9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78894"/>
                  </a:ext>
                </a:extLst>
              </a:tr>
            </a:tbl>
          </a:graphicData>
        </a:graphic>
      </p:graphicFrame>
      <p:grpSp>
        <p:nvGrpSpPr>
          <p:cNvPr id="7" name="그룹 6">
            <a:extLst>
              <a:ext uri="{FF2B5EF4-FFF2-40B4-BE49-F238E27FC236}">
                <a16:creationId xmlns:a16="http://schemas.microsoft.com/office/drawing/2014/main" id="{CA49B5D1-1E8E-96D3-B5D0-417C4C84DF0C}"/>
              </a:ext>
            </a:extLst>
          </p:cNvPr>
          <p:cNvGrpSpPr/>
          <p:nvPr/>
        </p:nvGrpSpPr>
        <p:grpSpPr>
          <a:xfrm>
            <a:off x="979145" y="2194861"/>
            <a:ext cx="1800000" cy="1080000"/>
            <a:chOff x="1124621" y="7001608"/>
            <a:chExt cx="2056062" cy="1097301"/>
          </a:xfrm>
          <a:noFill/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66F105E-F89E-9080-D329-66B485EB5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2153" y="7199176"/>
              <a:ext cx="788530" cy="899733"/>
            </a:xfrm>
            <a:prstGeom prst="rect">
              <a:avLst/>
            </a:prstGeom>
            <a:grpFill/>
          </p:spPr>
        </p:pic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CD2BF97B-828E-F012-2FA6-4A358DE23D5C}"/>
                </a:ext>
              </a:extLst>
            </p:cNvPr>
            <p:cNvGrpSpPr/>
            <p:nvPr/>
          </p:nvGrpSpPr>
          <p:grpSpPr>
            <a:xfrm>
              <a:off x="1124621" y="7001608"/>
              <a:ext cx="1385405" cy="913073"/>
              <a:chOff x="1101878" y="7156058"/>
              <a:chExt cx="1385405" cy="913073"/>
            </a:xfrm>
            <a:grpFill/>
          </p:grpSpPr>
          <p:pic>
            <p:nvPicPr>
              <p:cNvPr id="13" name="그림 12">
                <a:extLst>
                  <a:ext uri="{FF2B5EF4-FFF2-40B4-BE49-F238E27FC236}">
                    <a16:creationId xmlns:a16="http://schemas.microsoft.com/office/drawing/2014/main" id="{B80B90A7-99BF-78A4-1E20-095610135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01878" y="7263269"/>
                <a:ext cx="1385405" cy="805862"/>
              </a:xfrm>
              <a:prstGeom prst="rect">
                <a:avLst/>
              </a:prstGeom>
              <a:grpFill/>
            </p:spPr>
          </p:pic>
          <p:pic>
            <p:nvPicPr>
              <p:cNvPr id="14" name="그림 13">
                <a:extLst>
                  <a:ext uri="{FF2B5EF4-FFF2-40B4-BE49-F238E27FC236}">
                    <a16:creationId xmlns:a16="http://schemas.microsoft.com/office/drawing/2014/main" id="{474F767C-7768-12D9-8713-59A59AD0E1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33129" y="7156058"/>
                <a:ext cx="578738" cy="330078"/>
              </a:xfrm>
              <a:prstGeom prst="rect">
                <a:avLst/>
              </a:prstGeom>
              <a:grpFill/>
            </p:spPr>
          </p:pic>
        </p:grpSp>
      </p:grpSp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425</Words>
  <Application>Microsoft Office PowerPoint</Application>
  <PresentationFormat>A4 용지(210x297mm)</PresentationFormat>
  <Paragraphs>71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125</cp:revision>
  <cp:lastPrinted>2026-05-06T02:47:12Z</cp:lastPrinted>
  <dcterms:created xsi:type="dcterms:W3CDTF">2026-04-16T00:46:52Z</dcterms:created>
  <dcterms:modified xsi:type="dcterms:W3CDTF">2026-07-29T05:39:51Z</dcterms:modified>
  <cp:version/>
</cp:coreProperties>
</file>