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DED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600" spc="-100" dirty="0">
                  <a:solidFill>
                    <a:schemeClr val="bg1"/>
                  </a:solidFill>
                </a:rPr>
                <a:t>Multimedia </a:t>
              </a:r>
              <a:r>
                <a:rPr lang="ko-KR" altLang="en-US" sz="1600" spc="-100" dirty="0">
                  <a:solidFill>
                    <a:schemeClr val="bg1"/>
                  </a:solidFill>
                  <a:latin typeface="+mj-ea"/>
                </a:rPr>
                <a:t>교육용장비</a:t>
              </a:r>
              <a:endParaRPr lang="ko-KR" altLang="en-US" sz="1600" spc="-100" dirty="0">
                <a:solidFill>
                  <a:schemeClr val="bg1"/>
                </a:solidFill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3321641" y="1880147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006892"/>
              </p:ext>
            </p:extLst>
          </p:nvPr>
        </p:nvGraphicFramePr>
        <p:xfrm>
          <a:off x="635070" y="1545071"/>
          <a:ext cx="2946330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526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21180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1068737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428261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BDS–LECASTER 4K4-1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25714591 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13,200,000</a:t>
                      </a:r>
                      <a:r>
                        <a:rPr lang="ko-KR" altLang="en-US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59803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63404"/>
              </p:ext>
            </p:extLst>
          </p:nvPr>
        </p:nvGraphicFramePr>
        <p:xfrm>
          <a:off x="635070" y="4285368"/>
          <a:ext cx="2654294" cy="4328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4294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866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3940688">
                <a:tc>
                  <a:txBody>
                    <a:bodyPr/>
                    <a:lstStyle/>
                    <a:p>
                      <a:pPr fontAlgn="base" latinLnBrk="0">
                        <a:lnSpc>
                          <a:spcPts val="1300"/>
                        </a:lnSpc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 </a:t>
                      </a:r>
                      <a:r>
                        <a:rPr lang="en-US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저장장치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AV스위쳐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수업녹화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장치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채널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HDMI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입력으로 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3840*2160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해상도지원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(720p, 1080p, 2160/30p) 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임베디드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시스템 설계로 저전력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높은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안정성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전면에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착탈식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고속 하드 드라이브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Bay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제공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외부 아날로그 오디오입력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 동시 녹화 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MP4, TS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선택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녹화 채널별 설정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라이브 스트리밍 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(RTMP, HLS)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채널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레이아웃 출력의 멀티화면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전환 효과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로고 기능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전면 패널 버튼에 의한 편리한 제어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녹화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녹화일시정지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스트리밍 기능의 유선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버튼제어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300"/>
                        </a:lnSpc>
                      </a:pP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None/>
                      </a:pP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PTZ</a:t>
                      </a: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카메라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형 자동 추적 기능 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842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만 화소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3840x2160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의 해상도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3G SDI, HDMI 2.0, LAN 3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개의 동시 출력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다양한 제어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(RS-232, RS-485,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네트워크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300"/>
                        </a:lnSpc>
                      </a:pP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300"/>
                        </a:lnSpc>
                      </a:pP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녹화스위쳐</a:t>
                      </a: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제어 프로그램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스위쳐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수업녹화장치에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설치 제공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56EDEEE-2F04-22E1-A0F6-0CDC28999C53}"/>
              </a:ext>
            </a:extLst>
          </p:cNvPr>
          <p:cNvSpPr txBox="1"/>
          <p:nvPr/>
        </p:nvSpPr>
        <p:spPr>
          <a:xfrm>
            <a:off x="343429" y="782218"/>
            <a:ext cx="2558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790224">
              <a:defRPr/>
            </a:pPr>
            <a:r>
              <a:rPr lang="en-US" altLang="ko-KR" b="1" dirty="0">
                <a:solidFill>
                  <a:srgbClr val="C00000"/>
                </a:solidFill>
              </a:rPr>
              <a:t>4K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ko-KR" altLang="en-US" b="1" dirty="0" err="1">
                <a:solidFill>
                  <a:srgbClr val="231F1F"/>
                </a:solidFill>
              </a:rPr>
              <a:t>수업자동녹화시스템</a:t>
            </a:r>
            <a:endParaRPr lang="ko-KR" altLang="ko-KR" b="1" dirty="0">
              <a:solidFill>
                <a:srgbClr val="231F1F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FFFE0B0-358E-E69B-5E13-480EBE0CCB2E}"/>
              </a:ext>
            </a:extLst>
          </p:cNvPr>
          <p:cNvSpPr/>
          <p:nvPr/>
        </p:nvSpPr>
        <p:spPr>
          <a:xfrm>
            <a:off x="301190" y="1128758"/>
            <a:ext cx="6213381" cy="364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ts val="1100"/>
              </a:lnSpc>
            </a:pPr>
            <a:r>
              <a:rPr lang="ko-KR" altLang="ko-KR" sz="900" dirty="0">
                <a:latin typeface="+mn-ea"/>
              </a:rPr>
              <a:t>학교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관공서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공공기관 등에서 콘텐츠</a:t>
            </a:r>
            <a:r>
              <a:rPr lang="en-US" altLang="ko-KR" sz="900" dirty="0">
                <a:latin typeface="+mn-ea"/>
              </a:rPr>
              <a:t> </a:t>
            </a:r>
            <a:r>
              <a:rPr lang="ko-KR" altLang="ko-KR" sz="900" dirty="0">
                <a:latin typeface="+mn-ea"/>
              </a:rPr>
              <a:t>녹화에 사용하는 장치로서 저장 장치</a:t>
            </a:r>
            <a:r>
              <a:rPr lang="en-US" altLang="ko-KR" sz="900" dirty="0">
                <a:latin typeface="+mn-ea"/>
              </a:rPr>
              <a:t>(PRO-LIVECASTER 4K4) </a:t>
            </a:r>
            <a:r>
              <a:rPr lang="ko-KR" altLang="ko-KR" sz="900" dirty="0">
                <a:latin typeface="+mn-ea"/>
              </a:rPr>
              <a:t>및 자동 추적</a:t>
            </a:r>
          </a:p>
          <a:p>
            <a:pPr fontAlgn="base">
              <a:lnSpc>
                <a:spcPts val="1100"/>
              </a:lnSpc>
            </a:pPr>
            <a:r>
              <a:rPr lang="ko-KR" altLang="ko-KR" sz="900" dirty="0">
                <a:latin typeface="+mn-ea"/>
              </a:rPr>
              <a:t>형 카메라</a:t>
            </a:r>
            <a:r>
              <a:rPr lang="en-US" altLang="ko-KR" sz="900" dirty="0">
                <a:latin typeface="+mn-ea"/>
              </a:rPr>
              <a:t>(BP-2030A 4K) </a:t>
            </a:r>
            <a:r>
              <a:rPr lang="ko-KR" altLang="ko-KR" sz="900" dirty="0">
                <a:latin typeface="+mn-ea"/>
              </a:rPr>
              <a:t>등으로 구성된 수업 자동 녹화시스템</a:t>
            </a: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6A7E1154-50DD-732A-B57E-F7B8C62ADF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81" y="2276051"/>
            <a:ext cx="2202134" cy="1080000"/>
          </a:xfrm>
          <a:prstGeom prst="rect">
            <a:avLst/>
          </a:prstGeom>
          <a:noFill/>
          <a:ln>
            <a:noFill/>
          </a:ln>
          <a:effectLst/>
        </p:spPr>
      </p:pic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9D76D810-0DFC-0FA2-4863-3446F0B52C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287915"/>
              </p:ext>
            </p:extLst>
          </p:nvPr>
        </p:nvGraphicFramePr>
        <p:xfrm>
          <a:off x="3321640" y="5046503"/>
          <a:ext cx="3225207" cy="4546607"/>
        </p:xfrm>
        <a:graphic>
          <a:graphicData uri="http://schemas.openxmlformats.org/drawingml/2006/table">
            <a:tbl>
              <a:tblPr/>
              <a:tblGrid>
                <a:gridCol w="1099502">
                  <a:extLst>
                    <a:ext uri="{9D8B030D-6E8A-4147-A177-3AD203B41FA5}">
                      <a16:colId xmlns:a16="http://schemas.microsoft.com/office/drawing/2014/main" val="1961052280"/>
                    </a:ext>
                  </a:extLst>
                </a:gridCol>
                <a:gridCol w="2125705">
                  <a:extLst>
                    <a:ext uri="{9D8B030D-6E8A-4147-A177-3AD203B41FA5}">
                      <a16:colId xmlns:a16="http://schemas.microsoft.com/office/drawing/2014/main" val="4278005304"/>
                    </a:ext>
                  </a:extLst>
                </a:gridCol>
              </a:tblGrid>
              <a:tr h="103332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</a:t>
                      </a: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(</a:t>
                      </a: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카메라</a:t>
                      </a: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ko-KR" altLang="en-US" sz="7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en-US" sz="7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465102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이미지센서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1/1.8" SONY UHD CMOS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센서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최대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8.42</a:t>
                      </a:r>
                      <a:r>
                        <a:rPr lang="ko-KR" altLang="en-US" sz="700" kern="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메가픽셀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ko-KR" altLang="en-US" sz="7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685486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광학줌</a:t>
                      </a:r>
                      <a:endParaRPr lang="ko-KR" altLang="en-US" sz="7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20x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686020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디지털줌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16x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833113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조리개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F1.58 ~ F3.95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838467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수평화각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60° ~ 3.5°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064614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화이트밸런스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Automatic, indoor, outdoor, one touch, manual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025101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S/N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≥55dB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13341"/>
                  </a:ext>
                </a:extLst>
              </a:tr>
              <a:tr h="103332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PTZ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333662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팬</a:t>
                      </a:r>
                      <a:r>
                        <a:rPr lang="en-US" altLang="ko-KR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</a:t>
                      </a:r>
                      <a:r>
                        <a:rPr lang="en-US" altLang="ko-KR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±162.5°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953536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틸트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수직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-30° ~ +90°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079985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팬</a:t>
                      </a:r>
                      <a:r>
                        <a:rPr lang="en-US" altLang="ko-KR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</a:t>
                      </a:r>
                      <a:r>
                        <a:rPr lang="en-US" altLang="ko-KR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1.8°~80°/S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849212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틸트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수직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1.5°~49°/S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616794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프리셋 개수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최대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255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534682"/>
                  </a:ext>
                </a:extLst>
              </a:tr>
              <a:tr h="103332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비디오출력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6281407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비디오 포맷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4KP60/50/30,1080P60/50/30/25,1080i60/50,720P/60/50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568103"/>
                  </a:ext>
                </a:extLst>
              </a:tr>
              <a:tr h="103332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네트워크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58930"/>
                  </a:ext>
                </a:extLst>
              </a:tr>
              <a:tr h="206664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해상도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메인 스트림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3840x2160, 1920x1080, 1280x720</a:t>
                      </a:r>
                      <a:endParaRPr lang="ko-KR" altLang="en-US" sz="7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서브 스트림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720x576, 720x480, 320x240 </a:t>
                      </a:r>
                      <a:endParaRPr lang="ko-KR" altLang="en-US" sz="7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8681113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이미지 압축 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nn-NO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H.265/H.264/MJPEG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406660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오디오 압축 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AAC, G711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748972"/>
                  </a:ext>
                </a:extLst>
              </a:tr>
              <a:tr h="206664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프로토콜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NDI®|HX2(optional), SRT, TCP/IP, HTTP,RTSP,RTMP(s),</a:t>
                      </a:r>
                      <a:r>
                        <a:rPr lang="en-US" sz="700" kern="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Onvif,DHCP,Multicast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80736"/>
                  </a:ext>
                </a:extLst>
              </a:tr>
              <a:tr h="103332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USB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7944615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USB 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타입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USB C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타입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750856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UVC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지원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535473"/>
                  </a:ext>
                </a:extLst>
              </a:tr>
              <a:tr h="41332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비디오 포맷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1360" marR="0" indent="-360680" algn="ctr" fontAlgn="base" latinLnBrk="0">
                        <a:lnSpc>
                          <a:spcPts val="840"/>
                        </a:lnSpc>
                        <a:buNone/>
                        <a:tabLst>
                          <a:tab pos="900430" algn="l"/>
                          <a:tab pos="900430" algn="l"/>
                          <a:tab pos="929640" algn="l"/>
                        </a:tabLst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YUY2: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최대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1080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P@30fps</a:t>
                      </a:r>
                    </a:p>
                    <a:p>
                      <a:pPr marL="721360" marR="0" indent="-360680" algn="ctr" fontAlgn="base" latinLnBrk="0">
                        <a:lnSpc>
                          <a:spcPts val="840"/>
                        </a:lnSpc>
                        <a:buNone/>
                        <a:tabLst>
                          <a:tab pos="900430" algn="l"/>
                          <a:tab pos="900430" algn="l"/>
                        </a:tabLst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H.264 AVC/SVC: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최대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2160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P@30fps</a:t>
                      </a:r>
                    </a:p>
                    <a:p>
                      <a:pPr marL="721360" marR="0" indent="-360680" algn="ctr" fontAlgn="base" latinLnBrk="0">
                        <a:lnSpc>
                          <a:spcPts val="840"/>
                        </a:lnSpc>
                        <a:buNone/>
                        <a:tabLst>
                          <a:tab pos="900430" algn="l"/>
                          <a:tab pos="900430" algn="l"/>
                        </a:tabLst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H.265 SVC: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최대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2160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P@30fps</a:t>
                      </a:r>
                    </a:p>
                    <a:p>
                      <a:pPr marL="721360" marR="0" indent="-360680" algn="ctr" fontAlgn="base" latinLnBrk="0">
                        <a:lnSpc>
                          <a:spcPts val="840"/>
                        </a:lnSpc>
                        <a:buNone/>
                        <a:tabLst>
                          <a:tab pos="900430" algn="l"/>
                          <a:tab pos="900430" algn="l"/>
                        </a:tabLst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MJPEG: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최대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2160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P@30fps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464813"/>
                  </a:ext>
                </a:extLst>
              </a:tr>
              <a:tr h="103332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인터페이스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479466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USB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USB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3002613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오디오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라인 입력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3.5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mm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246944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제어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 RS-232 In/Out, 1 RS-485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354838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HDMI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HDMI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911221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LAN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LAN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422410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SDI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SDI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243432"/>
                  </a:ext>
                </a:extLst>
              </a:tr>
              <a:tr h="103332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일반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029840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Protocol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VISCA, PELCO-P. PELCO-D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665387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0~40°C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685057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DC12V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6058217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18W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637406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1.1Kg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77244"/>
                  </a:ext>
                </a:extLst>
              </a:tr>
              <a:tr h="103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223mm*165mm*154.8mm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6607446"/>
                  </a:ext>
                </a:extLst>
              </a:tr>
            </a:tbl>
          </a:graphicData>
        </a:graphic>
      </p:graphicFrame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id="{545F7D03-788C-29BB-586E-5613698425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178643"/>
              </p:ext>
            </p:extLst>
          </p:nvPr>
        </p:nvGraphicFramePr>
        <p:xfrm>
          <a:off x="3316109" y="2135292"/>
          <a:ext cx="3225207" cy="2875915"/>
        </p:xfrm>
        <a:graphic>
          <a:graphicData uri="http://schemas.openxmlformats.org/drawingml/2006/table">
            <a:tbl>
              <a:tblPr/>
              <a:tblGrid>
                <a:gridCol w="1099502">
                  <a:extLst>
                    <a:ext uri="{9D8B030D-6E8A-4147-A177-3AD203B41FA5}">
                      <a16:colId xmlns:a16="http://schemas.microsoft.com/office/drawing/2014/main" val="1961052280"/>
                    </a:ext>
                  </a:extLst>
                </a:gridCol>
                <a:gridCol w="2125705">
                  <a:extLst>
                    <a:ext uri="{9D8B030D-6E8A-4147-A177-3AD203B41FA5}">
                      <a16:colId xmlns:a16="http://schemas.microsoft.com/office/drawing/2014/main" val="4278005304"/>
                    </a:ext>
                  </a:extLst>
                </a:gridCol>
              </a:tblGrid>
              <a:tr h="75541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</a:t>
                      </a: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(</a:t>
                      </a:r>
                      <a:r>
                        <a:rPr lang="ko-KR" altLang="en-US" sz="700" b="1" kern="0" spc="0" dirty="0" err="1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수업녹화장치</a:t>
                      </a: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7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en-US" sz="7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465102"/>
                  </a:ext>
                </a:extLst>
              </a:tr>
              <a:tr h="9282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Input (note1)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4 HDMI 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685486"/>
                  </a:ext>
                </a:extLst>
              </a:tr>
              <a:tr h="9282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Output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2 HDMI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686020"/>
                  </a:ext>
                </a:extLst>
              </a:tr>
              <a:tr h="9282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UVC Output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1 USB 3.0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833113"/>
                  </a:ext>
                </a:extLst>
              </a:tr>
              <a:tr h="13219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7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Audio Input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7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4 HDMI Embedded Audio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ts val="7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4 Analog L/R, 3.5mm Jack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838467"/>
                  </a:ext>
                </a:extLst>
              </a:tr>
              <a:tr h="13219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Audio Output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7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1 HDMI Embedded Audio(Layout)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ts val="7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 Analog L/R, 3.5mm Jack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064614"/>
                  </a:ext>
                </a:extLst>
              </a:tr>
              <a:tr h="9282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100"/>
                        </a:lnSpc>
                        <a:buNone/>
                      </a:pPr>
                      <a:r>
                        <a:rPr lang="en-US" sz="7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Input Format </a:t>
                      </a:r>
                      <a:endParaRPr lang="ko-KR" sz="700" b="1" kern="0" spc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640*480p, 720p, 1080p, 3840*2160/30p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025101"/>
                  </a:ext>
                </a:extLst>
              </a:tr>
              <a:tr h="19668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1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Output Format</a:t>
                      </a:r>
                    </a:p>
                    <a:p>
                      <a:pPr marL="0" marR="0" indent="0" algn="ctr" fontAlgn="base" latinLnBrk="0">
                        <a:lnSpc>
                          <a:spcPts val="11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(Lay out) 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3840*2160, 1920*1080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13341"/>
                  </a:ext>
                </a:extLst>
              </a:tr>
              <a:tr h="9282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ko-KR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착탈식</a:t>
                      </a: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HDD Bay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kern="10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1, 1TB(max 2TB </a:t>
                      </a:r>
                      <a:r>
                        <a:rPr lang="ko-KR" sz="700" kern="10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장착가능</a:t>
                      </a:r>
                      <a:r>
                        <a:rPr lang="en-US" sz="700" kern="10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079985"/>
                  </a:ext>
                </a:extLst>
              </a:tr>
              <a:tr h="9282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100"/>
                        </a:lnSpc>
                        <a:buNone/>
                      </a:pPr>
                      <a:r>
                        <a:rPr lang="en-US" sz="7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I/O Port (Front)</a:t>
                      </a:r>
                      <a:endParaRPr lang="ko-KR" sz="700" b="1" kern="0" spc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1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2 USB 2.0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849212"/>
                  </a:ext>
                </a:extLst>
              </a:tr>
              <a:tr h="3021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1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I/O Port (Rear)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3 RS-232C, 3pin </a:t>
                      </a:r>
                      <a:r>
                        <a:rPr lang="ko-KR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터미널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ts val="8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2 USB-A 2.0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ts val="8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 USB-A(UVC)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ts val="8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1 LAN, RJ-45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616794"/>
                  </a:ext>
                </a:extLst>
              </a:tr>
              <a:tr h="9282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녹화 파일 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MP4, TS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534682"/>
                  </a:ext>
                </a:extLst>
              </a:tr>
              <a:tr h="9282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1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Streaming Format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RTMP, RTSP, HLS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406660"/>
                  </a:ext>
                </a:extLst>
              </a:tr>
              <a:tr h="9282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전면 버튼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ko-KR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전원</a:t>
                      </a: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, 10</a:t>
                      </a:r>
                      <a:r>
                        <a:rPr lang="ko-KR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버튼 제어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748972"/>
                  </a:ext>
                </a:extLst>
              </a:tr>
              <a:tr h="9282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1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kern="10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0°C ~ 40°C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80736"/>
                  </a:ext>
                </a:extLst>
              </a:tr>
              <a:tr h="9282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DC 19V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464813"/>
                  </a:ext>
                </a:extLst>
              </a:tr>
              <a:tr h="9282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41W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246944"/>
                  </a:ext>
                </a:extLst>
              </a:tr>
              <a:tr h="9282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4.0Kg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354838"/>
                  </a:ext>
                </a:extLst>
              </a:tr>
              <a:tr h="976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11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700"/>
                        </a:lnSpc>
                        <a:buNone/>
                      </a:pPr>
                      <a:r>
                        <a:rPr lang="en-US" sz="700" kern="0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430mm(W) x 44mm(H) x 320mm(D) </a:t>
                      </a:r>
                      <a:r>
                        <a:rPr lang="ko-KR" sz="700" kern="0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받침대</a:t>
                      </a:r>
                      <a:r>
                        <a:rPr lang="en-US" sz="700" kern="0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sz="700" kern="0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손잡이제외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911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629</Words>
  <Application>Microsoft Office PowerPoint</Application>
  <PresentationFormat>A4 용지(210x297mm)</PresentationFormat>
  <Paragraphs>148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133</cp:revision>
  <cp:lastPrinted>2026-05-06T02:47:12Z</cp:lastPrinted>
  <dcterms:created xsi:type="dcterms:W3CDTF">2026-04-16T00:46:52Z</dcterms:created>
  <dcterms:modified xsi:type="dcterms:W3CDTF">2026-07-27T05:55:26Z</dcterms:modified>
  <cp:version/>
</cp:coreProperties>
</file>