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86" r:id="rId1"/>
  </p:sldMasterIdLst>
  <p:notesMasterIdLst>
    <p:notesMasterId r:id="rId3"/>
  </p:notesMasterIdLst>
  <p:sldIdLst>
    <p:sldId id="257" r:id="rId2"/>
  </p:sldIdLst>
  <p:sldSz cx="6858000" cy="9906000" type="A4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EDED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A111915-BE36-4E01-A7E5-04B1672EAD32}" styleName="밝은 스타일 2 - 강조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TxStyle/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TxStyle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TxStyle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3" d="100"/>
          <a:sy n="73" d="100"/>
        </p:scale>
        <p:origin x="1656" y="66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pPr lvl="0">
              <a:defRPr/>
            </a:pPr>
            <a:fld id="{C4127680-7F81-4D8F-9582-C62C210A6852}" type="datetime1">
              <a:rPr lang="ko-KR" altLang="en-US"/>
              <a:pPr lvl="0">
                <a:defRPr/>
              </a:pPr>
              <a:t>2026-07-29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2216150" y="1233488"/>
            <a:ext cx="230346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3100" y="4748213"/>
            <a:ext cx="5389563" cy="3884612"/>
          </a:xfrm>
          <a:prstGeom prst="rect">
            <a:avLst/>
          </a:prstGeom>
        </p:spPr>
        <p:txBody>
          <a:bodyPr vert="horz" lIns="91440" tIns="45720" rIns="91440" bIns="45720"/>
          <a:lstStyle/>
          <a:p>
            <a:pPr lvl="0">
              <a:defRPr/>
            </a:pPr>
            <a:r>
              <a:rPr lang="ko-KR" altLang="en-US"/>
              <a:t>마스터 텍스트 스타일을 편집하려면 클릭</a:t>
            </a:r>
          </a:p>
          <a:p>
            <a:pPr lvl="1">
              <a:defRPr/>
            </a:pPr>
            <a:r>
              <a:rPr lang="ko-KR" altLang="en-US"/>
              <a:t>두 번째 수준</a:t>
            </a:r>
          </a:p>
          <a:p>
            <a:pPr lvl="2">
              <a:defRPr/>
            </a:pPr>
            <a:r>
              <a:rPr lang="ko-KR" altLang="en-US"/>
              <a:t>세 번째 수준</a:t>
            </a:r>
          </a:p>
          <a:p>
            <a:pPr lvl="3">
              <a:defRPr/>
            </a:pPr>
            <a:r>
              <a:rPr lang="ko-KR" altLang="en-US"/>
              <a:t>네 번째 수준</a:t>
            </a:r>
          </a:p>
          <a:p>
            <a:pPr lvl="4">
              <a:defRPr/>
            </a:pPr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pPr lvl="0">
              <a:defRPr/>
            </a:pPr>
            <a:fld id="{077CAF73-58C4-46E1-B0BE-60188ABDBCBD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8650513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77CAF73-58C4-46E1-B0BE-60188ABDBCBD}" type="slidenum">
              <a:rPr lang="en-US" altLang="en-US"/>
              <a:pPr lvl="0">
                <a:defRPr/>
              </a:pPr>
              <a:t>1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116725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55367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867360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756756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706033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181589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28971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602584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494683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135968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75947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59084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81A9DF-05F7-FB39-2CD6-5CB7D77109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그룹 57">
            <a:extLst>
              <a:ext uri="{FF2B5EF4-FFF2-40B4-BE49-F238E27FC236}">
                <a16:creationId xmlns:a16="http://schemas.microsoft.com/office/drawing/2014/main" id="{5FEE8846-2FBA-6AFB-3135-3EB0ECE2BD55}"/>
              </a:ext>
            </a:extLst>
          </p:cNvPr>
          <p:cNvGrpSpPr/>
          <p:nvPr/>
        </p:nvGrpSpPr>
        <p:grpSpPr>
          <a:xfrm>
            <a:off x="285569" y="402805"/>
            <a:ext cx="2360210" cy="260664"/>
            <a:chOff x="0" y="753326"/>
            <a:chExt cx="2477674" cy="273637"/>
          </a:xfrm>
        </p:grpSpPr>
        <p:sp>
          <p:nvSpPr>
            <p:cNvPr id="59" name="직사각형 58">
              <a:extLst>
                <a:ext uri="{FF2B5EF4-FFF2-40B4-BE49-F238E27FC236}">
                  <a16:creationId xmlns:a16="http://schemas.microsoft.com/office/drawing/2014/main" id="{793CDE3F-D0E4-C060-F00A-E0F687DB93E3}"/>
                </a:ext>
              </a:extLst>
            </p:cNvPr>
            <p:cNvSpPr/>
            <p:nvPr/>
          </p:nvSpPr>
          <p:spPr>
            <a:xfrm>
              <a:off x="0" y="753326"/>
              <a:ext cx="2225040" cy="234236"/>
            </a:xfrm>
            <a:prstGeom prst="rect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ko-KR" sz="1600" spc="-100" dirty="0">
                  <a:solidFill>
                    <a:schemeClr val="bg1"/>
                  </a:solidFill>
                </a:rPr>
                <a:t>Multimedia </a:t>
              </a:r>
              <a:r>
                <a:rPr lang="ko-KR" altLang="en-US" sz="1600" spc="-100" dirty="0">
                  <a:solidFill>
                    <a:schemeClr val="bg1"/>
                  </a:solidFill>
                  <a:latin typeface="+mj-ea"/>
                </a:rPr>
                <a:t>교육용장비</a:t>
              </a:r>
              <a:endParaRPr lang="ko-KR" altLang="en-US" sz="1600" spc="-100" dirty="0">
                <a:solidFill>
                  <a:schemeClr val="bg1"/>
                </a:solidFill>
              </a:endParaRPr>
            </a:p>
          </p:txBody>
        </p:sp>
        <p:sp>
          <p:nvSpPr>
            <p:cNvPr id="60" name="이등변 삼각형 59">
              <a:extLst>
                <a:ext uri="{FF2B5EF4-FFF2-40B4-BE49-F238E27FC236}">
                  <a16:creationId xmlns:a16="http://schemas.microsoft.com/office/drawing/2014/main" id="{76012E51-E9A3-E596-9D07-C005CF31605B}"/>
                </a:ext>
              </a:extLst>
            </p:cNvPr>
            <p:cNvSpPr/>
            <p:nvPr/>
          </p:nvSpPr>
          <p:spPr>
            <a:xfrm>
              <a:off x="1988694" y="867197"/>
              <a:ext cx="488980" cy="159766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맑은 고딕" panose="020B0503020000020004" pitchFamily="50" charset="-127"/>
                <a:cs typeface="+mn-cs"/>
              </a:endParaRPr>
            </a:p>
          </p:txBody>
        </p:sp>
      </p:grpSp>
      <p:grpSp>
        <p:nvGrpSpPr>
          <p:cNvPr id="61" name="그룹 60">
            <a:extLst>
              <a:ext uri="{FF2B5EF4-FFF2-40B4-BE49-F238E27FC236}">
                <a16:creationId xmlns:a16="http://schemas.microsoft.com/office/drawing/2014/main" id="{18854B88-F495-2A96-B257-6E9EFCE7BFC0}"/>
              </a:ext>
            </a:extLst>
          </p:cNvPr>
          <p:cNvGrpSpPr/>
          <p:nvPr/>
        </p:nvGrpSpPr>
        <p:grpSpPr>
          <a:xfrm>
            <a:off x="263336" y="672074"/>
            <a:ext cx="6283513" cy="69263"/>
            <a:chOff x="323850" y="638623"/>
            <a:chExt cx="6122286" cy="11600"/>
          </a:xfrm>
        </p:grpSpPr>
        <p:cxnSp>
          <p:nvCxnSpPr>
            <p:cNvPr id="62" name="직선 연결선 61">
              <a:extLst>
                <a:ext uri="{FF2B5EF4-FFF2-40B4-BE49-F238E27FC236}">
                  <a16:creationId xmlns:a16="http://schemas.microsoft.com/office/drawing/2014/main" id="{29DF116D-ACAD-3A55-B7B0-B5D3BC75C449}"/>
                </a:ext>
              </a:extLst>
            </p:cNvPr>
            <p:cNvCxnSpPr>
              <a:cxnSpLocks/>
            </p:cNvCxnSpPr>
            <p:nvPr/>
          </p:nvCxnSpPr>
          <p:spPr>
            <a:xfrm>
              <a:off x="3050426" y="650223"/>
              <a:ext cx="3395710" cy="0"/>
            </a:xfrm>
            <a:prstGeom prst="line">
              <a:avLst/>
            </a:prstGeom>
            <a:ln>
              <a:solidFill>
                <a:srgbClr val="52618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직선 연결선 62">
              <a:extLst>
                <a:ext uri="{FF2B5EF4-FFF2-40B4-BE49-F238E27FC236}">
                  <a16:creationId xmlns:a16="http://schemas.microsoft.com/office/drawing/2014/main" id="{0061EC27-54AF-880E-1385-D5B39BE49E49}"/>
                </a:ext>
              </a:extLst>
            </p:cNvPr>
            <p:cNvCxnSpPr>
              <a:cxnSpLocks/>
            </p:cNvCxnSpPr>
            <p:nvPr/>
          </p:nvCxnSpPr>
          <p:spPr>
            <a:xfrm>
              <a:off x="323850" y="638623"/>
              <a:ext cx="2731019" cy="0"/>
            </a:xfrm>
            <a:prstGeom prst="line">
              <a:avLst/>
            </a:prstGeom>
            <a:ln>
              <a:solidFill>
                <a:srgbClr val="1A2954"/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2F0278DE-6785-D976-8A35-5B89478A5D76}"/>
              </a:ext>
            </a:extLst>
          </p:cNvPr>
          <p:cNvCxnSpPr>
            <a:cxnSpLocks/>
          </p:cNvCxnSpPr>
          <p:nvPr/>
        </p:nvCxnSpPr>
        <p:spPr>
          <a:xfrm>
            <a:off x="254070" y="9662019"/>
            <a:ext cx="6293667" cy="9188"/>
          </a:xfrm>
          <a:prstGeom prst="line">
            <a:avLst/>
          </a:prstGeom>
          <a:ln w="7239">
            <a:solidFill>
              <a:srgbClr val="2B3D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EA83B4C0-5551-04AD-9CFE-5CEE59F84679}"/>
              </a:ext>
            </a:extLst>
          </p:cNvPr>
          <p:cNvSpPr txBox="1"/>
          <p:nvPr/>
        </p:nvSpPr>
        <p:spPr>
          <a:xfrm>
            <a:off x="687932" y="5048062"/>
            <a:ext cx="46890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790224">
              <a:defRPr/>
            </a:pPr>
            <a:r>
              <a:rPr kumimoji="0" lang="en-US" altLang="ko-KR" sz="12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</a:rPr>
              <a:t>I </a:t>
            </a:r>
            <a:r>
              <a:rPr lang="en-US" altLang="ko-KR" sz="1200" b="1" dirty="0">
                <a:solidFill>
                  <a:srgbClr val="FF0000"/>
                </a:solidFill>
              </a:rPr>
              <a:t>Technical Specifications</a:t>
            </a:r>
            <a:endParaRPr kumimoji="0" lang="ko-KR" altLang="en-US" sz="1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ea typeface="맑은 고딕" panose="020B0503020000020004" pitchFamily="50" charset="-127"/>
            </a:endParaRPr>
          </a:p>
        </p:txBody>
      </p:sp>
      <p:graphicFrame>
        <p:nvGraphicFramePr>
          <p:cNvPr id="16" name="표 15">
            <a:extLst>
              <a:ext uri="{FF2B5EF4-FFF2-40B4-BE49-F238E27FC236}">
                <a16:creationId xmlns:a16="http://schemas.microsoft.com/office/drawing/2014/main" id="{1E539715-D142-3EFA-33DD-B67549496B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7645780"/>
              </p:ext>
            </p:extLst>
          </p:nvPr>
        </p:nvGraphicFramePr>
        <p:xfrm>
          <a:off x="635070" y="1453630"/>
          <a:ext cx="2946330" cy="26892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526">
                  <a:extLst>
                    <a:ext uri="{9D8B030D-6E8A-4147-A177-3AD203B41FA5}">
                      <a16:colId xmlns:a16="http://schemas.microsoft.com/office/drawing/2014/main" val="2823266644"/>
                    </a:ext>
                  </a:extLst>
                </a:gridCol>
                <a:gridCol w="211806">
                  <a:extLst>
                    <a:ext uri="{9D8B030D-6E8A-4147-A177-3AD203B41FA5}">
                      <a16:colId xmlns:a16="http://schemas.microsoft.com/office/drawing/2014/main" val="2478834776"/>
                    </a:ext>
                  </a:extLst>
                </a:gridCol>
                <a:gridCol w="1068737">
                  <a:extLst>
                    <a:ext uri="{9D8B030D-6E8A-4147-A177-3AD203B41FA5}">
                      <a16:colId xmlns:a16="http://schemas.microsoft.com/office/drawing/2014/main" val="1773184050"/>
                    </a:ext>
                  </a:extLst>
                </a:gridCol>
                <a:gridCol w="1428261">
                  <a:extLst>
                    <a:ext uri="{9D8B030D-6E8A-4147-A177-3AD203B41FA5}">
                      <a16:colId xmlns:a16="http://schemas.microsoft.com/office/drawing/2014/main" val="2584910323"/>
                    </a:ext>
                  </a:extLst>
                </a:gridCol>
              </a:tblGrid>
              <a:tr h="493467">
                <a:tc gridSpan="2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lvl="0" defTabSz="790224">
                        <a:defRPr/>
                      </a:pPr>
                      <a:r>
                        <a:rPr lang="en-US" altLang="ko-KR" sz="2000" b="1" spc="-100" baseline="0" dirty="0">
                          <a:solidFill>
                            <a:srgbClr val="393536"/>
                          </a:solidFill>
                        </a:rPr>
                        <a:t>PRO–LIVECASTER 4K4</a:t>
                      </a:r>
                      <a:endParaRPr lang="ko-KR" altLang="ko-KR" sz="2000" b="1" spc="-100" baseline="0" dirty="0">
                        <a:solidFill>
                          <a:srgbClr val="393536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7594413"/>
                  </a:ext>
                </a:extLst>
              </a:tr>
              <a:tr h="1567708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48766302"/>
                  </a:ext>
                </a:extLst>
              </a:tr>
              <a:tr h="314026">
                <a:tc gridSpan="4">
                  <a:txBody>
                    <a:bodyPr/>
                    <a:lstStyle/>
                    <a:p>
                      <a:pPr marL="0" marR="0" lvl="0" indent="0" algn="l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I G2B </a:t>
                      </a:r>
                      <a:r>
                        <a:rPr lang="en-US" altLang="ko-KR" sz="1000" b="1" dirty="0">
                          <a:solidFill>
                            <a:srgbClr val="0000CC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25685294</a:t>
                      </a:r>
                      <a:endParaRPr lang="ko-KR" altLang="en-US" sz="1000" b="1" dirty="0">
                        <a:solidFill>
                          <a:srgbClr val="0000CC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7456751"/>
                  </a:ext>
                </a:extLst>
              </a:tr>
              <a:tr h="314026">
                <a:tc gridSpan="4">
                  <a:txBody>
                    <a:bodyPr/>
                    <a:lstStyle/>
                    <a:p>
                      <a:pPr latinLnBrk="1"/>
                      <a:r>
                        <a:rPr kumimoji="0" lang="en-US" altLang="ko-KR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I </a:t>
                      </a:r>
                      <a:r>
                        <a:rPr kumimoji="0" lang="ko-KR" alt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조달가격 </a:t>
                      </a:r>
                      <a:r>
                        <a:rPr lang="en-US" altLang="ko-KR" sz="1000" b="1" dirty="0">
                          <a:solidFill>
                            <a:srgbClr val="0000CC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8,800,000</a:t>
                      </a:r>
                      <a:r>
                        <a:rPr lang="ko-KR" altLang="en-US" sz="1000" b="1" dirty="0">
                          <a:solidFill>
                            <a:srgbClr val="0000CC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원</a:t>
                      </a:r>
                      <a:endParaRPr lang="ko-KR" altLang="en-US" sz="1000" b="1" dirty="0">
                        <a:solidFill>
                          <a:srgbClr val="0000CC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4233980"/>
                  </a:ext>
                </a:extLst>
              </a:tr>
            </a:tbl>
          </a:graphicData>
        </a:graphic>
      </p:graphicFrame>
      <p:pic>
        <p:nvPicPr>
          <p:cNvPr id="20" name="그림 19">
            <a:extLst>
              <a:ext uri="{FF2B5EF4-FFF2-40B4-BE49-F238E27FC236}">
                <a16:creationId xmlns:a16="http://schemas.microsoft.com/office/drawing/2014/main" id="{AF615486-3EC8-E662-FD8E-D2B2FB7CF2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727" y="1506597"/>
            <a:ext cx="378866" cy="230400"/>
          </a:xfrm>
          <a:prstGeom prst="rect">
            <a:avLst/>
          </a:prstGeom>
          <a:noFill/>
        </p:spPr>
      </p:pic>
      <p:graphicFrame>
        <p:nvGraphicFramePr>
          <p:cNvPr id="46" name="표 45">
            <a:extLst>
              <a:ext uri="{FF2B5EF4-FFF2-40B4-BE49-F238E27FC236}">
                <a16:creationId xmlns:a16="http://schemas.microsoft.com/office/drawing/2014/main" id="{7C434F03-172C-C4AB-3C20-5A5FFB6B8F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6652413"/>
              </p:ext>
            </p:extLst>
          </p:nvPr>
        </p:nvGraphicFramePr>
        <p:xfrm>
          <a:off x="3568636" y="1786025"/>
          <a:ext cx="2654294" cy="3108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54294">
                  <a:extLst>
                    <a:ext uri="{9D8B030D-6E8A-4147-A177-3AD203B41FA5}">
                      <a16:colId xmlns:a16="http://schemas.microsoft.com/office/drawing/2014/main" val="4195348621"/>
                    </a:ext>
                  </a:extLst>
                </a:gridCol>
              </a:tblGrid>
              <a:tr h="20461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</a:rPr>
                        <a:t>  I </a:t>
                      </a:r>
                      <a:r>
                        <a:rPr lang="en-US" altLang="ko-KR" sz="1200" b="1" dirty="0">
                          <a:solidFill>
                            <a:srgbClr val="FF0000"/>
                          </a:solidFill>
                          <a:latin typeface="+mn-lt"/>
                          <a:ea typeface="+mn-ea"/>
                        </a:rPr>
                        <a:t>Choice Point</a:t>
                      </a:r>
                      <a:endParaRPr kumimoji="0" lang="ko-KR" altLang="en-US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40497582"/>
                  </a:ext>
                </a:extLst>
              </a:tr>
              <a:tr h="2813028">
                <a:tc>
                  <a:txBody>
                    <a:bodyPr/>
                    <a:lstStyle/>
                    <a:p>
                      <a:pPr marL="171450" indent="-171450" fontAlgn="base" latinLnBrk="0"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▪ 4채널 </a:t>
                      </a:r>
                      <a:r>
                        <a:rPr lang="en-US" altLang="ko-KR" sz="9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HDMI입력으로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9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최대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3840*2160해상도지원(720p, 1080p, 2160/30p) </a:t>
                      </a:r>
                    </a:p>
                    <a:p>
                      <a:pPr marL="171450" indent="-171450" fontAlgn="base" latinLnBrk="0"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임베디드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시스템 설계로 저전력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높은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안정성 지원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전면에 </a:t>
                      </a:r>
                      <a:r>
                        <a:rPr lang="ko-KR" altLang="ko-KR" sz="9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착탈식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고속 하드 드라이브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Bay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제공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외부 아날로그 오디오입력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최대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UHD(3840*2160/30p)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의 녹화 지원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(HDMI-1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출력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marL="171450" indent="-171450" fontAlgn="base" latinLnBrk="0"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개 동시녹화 및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MP4, TS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선택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가능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녹화 채널별 설정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marL="171450" indent="-171450" fontAlgn="base" latinLnBrk="0"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녹화된 파일의 </a:t>
                      </a:r>
                      <a:r>
                        <a:rPr lang="ko-KR" altLang="ko-KR" sz="9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원클릭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재생 및 삭제를 지원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라이브 스트리밍 지원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(RTMP, HLS)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지원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최대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개 채널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marL="171450" indent="-171450" fontAlgn="base" latinLnBrk="0"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레이아웃출력의 멀티화면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전환 효과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로고 기능 지원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전면 패널 버튼에 의한 편리한 제어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녹화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녹화일시정지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스트리밍 기능의 유선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버튼제어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옵션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marL="171450" indent="-171450" fontAlgn="base" latinLnBrk="0"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저소음 팬 디자인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표준 </a:t>
                      </a:r>
                      <a:r>
                        <a:rPr lang="ko-KR" altLang="ko-KR" sz="9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랙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설치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ko-KR" altLang="ko-KR" sz="9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20546215"/>
                  </a:ext>
                </a:extLst>
              </a:tr>
            </a:tbl>
          </a:graphicData>
        </a:graphic>
      </p:graphicFrame>
      <p:sp>
        <p:nvSpPr>
          <p:cNvPr id="10" name="직사각형 9">
            <a:extLst>
              <a:ext uri="{FF2B5EF4-FFF2-40B4-BE49-F238E27FC236}">
                <a16:creationId xmlns:a16="http://schemas.microsoft.com/office/drawing/2014/main" id="{DFFFE0B0-358E-E69B-5E13-480EBE0CCB2E}"/>
              </a:ext>
            </a:extLst>
          </p:cNvPr>
          <p:cNvSpPr/>
          <p:nvPr/>
        </p:nvSpPr>
        <p:spPr>
          <a:xfrm>
            <a:off x="285569" y="822858"/>
            <a:ext cx="6213381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 latinLnBrk="1">
              <a:lnSpc>
                <a:spcPts val="1100"/>
              </a:lnSpc>
            </a:pPr>
            <a:r>
              <a:rPr lang="ko-KR" altLang="ko-KR" sz="900" dirty="0"/>
              <a:t>강의실</a:t>
            </a:r>
            <a:r>
              <a:rPr lang="en-US" altLang="ko-KR" sz="900" dirty="0"/>
              <a:t>, </a:t>
            </a:r>
            <a:r>
              <a:rPr lang="ko-KR" altLang="ko-KR" sz="900" dirty="0" err="1"/>
              <a:t>회의실등에서</a:t>
            </a:r>
            <a:r>
              <a:rPr lang="ko-KR" altLang="ko-KR" sz="900" dirty="0"/>
              <a:t> 사용하는 녹화 </a:t>
            </a:r>
            <a:r>
              <a:rPr lang="en-US" altLang="ko-KR" sz="900" dirty="0"/>
              <a:t>AV</a:t>
            </a:r>
            <a:r>
              <a:rPr lang="ko-KR" altLang="ko-KR" sz="900" dirty="0" err="1"/>
              <a:t>스위쳐장치로서</a:t>
            </a:r>
            <a:r>
              <a:rPr lang="ko-KR" altLang="ko-KR" sz="900" dirty="0"/>
              <a:t> </a:t>
            </a:r>
            <a:r>
              <a:rPr lang="en-US" altLang="ko-KR" sz="900" dirty="0"/>
              <a:t>4</a:t>
            </a:r>
            <a:r>
              <a:rPr lang="ko-KR" altLang="ko-KR" sz="900" dirty="0"/>
              <a:t>채널의 </a:t>
            </a:r>
            <a:r>
              <a:rPr lang="en-US" altLang="ko-KR" sz="900" dirty="0"/>
              <a:t>4K HDMI </a:t>
            </a:r>
            <a:r>
              <a:rPr lang="ko-KR" altLang="ko-KR" sz="900" dirty="0"/>
              <a:t>입력 과 외부 오디오 입력</a:t>
            </a:r>
            <a:r>
              <a:rPr lang="en-US" altLang="ko-KR" sz="900" dirty="0"/>
              <a:t>, MP4, TS</a:t>
            </a:r>
            <a:r>
              <a:rPr lang="ko-KR" altLang="ko-KR" sz="900" dirty="0"/>
              <a:t>포맷의 비디오 녹화</a:t>
            </a:r>
            <a:r>
              <a:rPr lang="en-US" altLang="ko-KR" sz="900" dirty="0"/>
              <a:t>, </a:t>
            </a:r>
            <a:r>
              <a:rPr lang="ko-KR" altLang="ko-KR" sz="900" dirty="0"/>
              <a:t>라이브 비디오 스트리밍</a:t>
            </a:r>
            <a:r>
              <a:rPr lang="en-US" altLang="ko-KR" sz="900" dirty="0"/>
              <a:t>, </a:t>
            </a:r>
            <a:r>
              <a:rPr lang="ko-KR" altLang="ko-KR" sz="900" dirty="0" err="1"/>
              <a:t>착탈형</a:t>
            </a:r>
            <a:r>
              <a:rPr lang="ko-KR" altLang="ko-KR" sz="900" dirty="0"/>
              <a:t> </a:t>
            </a:r>
            <a:r>
              <a:rPr lang="en-US" altLang="ko-KR" sz="900" dirty="0"/>
              <a:t>HDD</a:t>
            </a:r>
            <a:r>
              <a:rPr lang="ko-KR" altLang="ko-KR" sz="900" dirty="0"/>
              <a:t>녹화 및 본체 제어 버튼</a:t>
            </a:r>
            <a:r>
              <a:rPr lang="en-US" altLang="ko-KR" sz="900" dirty="0"/>
              <a:t>, </a:t>
            </a:r>
            <a:r>
              <a:rPr lang="ko-KR" altLang="ko-KR" sz="900" dirty="0"/>
              <a:t>편리한 유선</a:t>
            </a:r>
            <a:r>
              <a:rPr lang="en-US" altLang="ko-KR" sz="900" dirty="0"/>
              <a:t> </a:t>
            </a:r>
            <a:r>
              <a:rPr lang="ko-KR" altLang="ko-KR" sz="900" dirty="0"/>
              <a:t>제어 버튼장치를 제공하는 고 품질의 녹화 </a:t>
            </a:r>
            <a:r>
              <a:rPr lang="en-US" altLang="ko-KR" sz="900" dirty="0"/>
              <a:t>AV</a:t>
            </a:r>
            <a:r>
              <a:rPr lang="ko-KR" altLang="ko-KR" sz="900" dirty="0" err="1"/>
              <a:t>스위쳐</a:t>
            </a:r>
            <a:r>
              <a:rPr lang="ko-KR" altLang="ko-KR" sz="900" dirty="0"/>
              <a:t> 장치</a:t>
            </a:r>
          </a:p>
        </p:txBody>
      </p:sp>
      <p:graphicFrame>
        <p:nvGraphicFramePr>
          <p:cNvPr id="21" name="표 20">
            <a:extLst>
              <a:ext uri="{FF2B5EF4-FFF2-40B4-BE49-F238E27FC236}">
                <a16:creationId xmlns:a16="http://schemas.microsoft.com/office/drawing/2014/main" id="{545F7D03-788C-29BB-586E-5613698425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2038211"/>
              </p:ext>
            </p:extLst>
          </p:nvPr>
        </p:nvGraphicFramePr>
        <p:xfrm>
          <a:off x="674220" y="5328474"/>
          <a:ext cx="5548710" cy="3455462"/>
        </p:xfrm>
        <a:graphic>
          <a:graphicData uri="http://schemas.openxmlformats.org/drawingml/2006/table">
            <a:tbl>
              <a:tblPr/>
              <a:tblGrid>
                <a:gridCol w="1891605">
                  <a:extLst>
                    <a:ext uri="{9D8B030D-6E8A-4147-A177-3AD203B41FA5}">
                      <a16:colId xmlns:a16="http://schemas.microsoft.com/office/drawing/2014/main" val="1961052280"/>
                    </a:ext>
                  </a:extLst>
                </a:gridCol>
                <a:gridCol w="3657105">
                  <a:extLst>
                    <a:ext uri="{9D8B030D-6E8A-4147-A177-3AD203B41FA5}">
                      <a16:colId xmlns:a16="http://schemas.microsoft.com/office/drawing/2014/main" val="4278005304"/>
                    </a:ext>
                  </a:extLst>
                </a:gridCol>
              </a:tblGrid>
              <a:tr h="192503">
                <a:tc>
                  <a:txBody>
                    <a:bodyPr/>
                    <a:lstStyle/>
                    <a:p>
                      <a:pPr marL="0" marR="0" lvl="0" indent="0" algn="ctr" defTabSz="685800" rtl="0" eaLnBrk="1" fontAlgn="base" latinLnBrk="0" hangingPunct="1">
                        <a:lnSpc>
                          <a:spcPts val="8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kern="0" spc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Spec</a:t>
                      </a:r>
                      <a:r>
                        <a:rPr lang="en-US" altLang="ko-KR" sz="900" b="1" kern="0" spc="0" baseline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 Item</a:t>
                      </a:r>
                      <a:endParaRPr lang="ko-KR" altLang="en-US" sz="900" kern="0" spc="0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Details</a:t>
                      </a:r>
                      <a:endParaRPr lang="en-US" sz="900" kern="0" spc="0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8465102"/>
                  </a:ext>
                </a:extLst>
              </a:tr>
              <a:tr h="140518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110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Video Input (note1)</a:t>
                      </a:r>
                      <a:endParaRPr lang="ko-KR" sz="900" b="1" kern="0" spc="0" dirty="0">
                        <a:solidFill>
                          <a:schemeClr val="tx2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110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353535"/>
                          </a:solidFill>
                          <a:effectLst/>
                          <a:latin typeface="+mn-ea"/>
                          <a:ea typeface="+mn-ea"/>
                        </a:rPr>
                        <a:t>4 HDMI </a:t>
                      </a:r>
                      <a:endParaRPr lang="ko-KR" sz="9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6685486"/>
                  </a:ext>
                </a:extLst>
              </a:tr>
              <a:tr h="140518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110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Video Output</a:t>
                      </a:r>
                      <a:endParaRPr lang="ko-KR" sz="900" b="1" kern="0" spc="0" dirty="0">
                        <a:solidFill>
                          <a:schemeClr val="tx2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110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353535"/>
                          </a:solidFill>
                          <a:effectLst/>
                          <a:latin typeface="+mn-ea"/>
                          <a:ea typeface="+mn-ea"/>
                        </a:rPr>
                        <a:t>2 HDMI</a:t>
                      </a:r>
                      <a:endParaRPr lang="ko-KR" sz="9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4686020"/>
                  </a:ext>
                </a:extLst>
              </a:tr>
              <a:tr h="140518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110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UVC Output</a:t>
                      </a:r>
                      <a:endParaRPr lang="ko-KR" sz="900" b="1" kern="0" spc="0" dirty="0">
                        <a:solidFill>
                          <a:schemeClr val="tx2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110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353535"/>
                          </a:solidFill>
                          <a:effectLst/>
                          <a:latin typeface="+mn-ea"/>
                          <a:ea typeface="+mn-ea"/>
                        </a:rPr>
                        <a:t>1 USB 3.0</a:t>
                      </a:r>
                      <a:endParaRPr lang="ko-KR" sz="9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0833113"/>
                  </a:ext>
                </a:extLst>
              </a:tr>
              <a:tr h="200128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70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Audio Input</a:t>
                      </a:r>
                      <a:endParaRPr lang="ko-KR" sz="900" b="1" kern="0" spc="0" dirty="0">
                        <a:solidFill>
                          <a:schemeClr val="tx2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110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353535"/>
                          </a:solidFill>
                          <a:effectLst/>
                          <a:latin typeface="+mn-ea"/>
                          <a:ea typeface="+mn-ea"/>
                        </a:rPr>
                        <a:t>4 HDMI Embedded Audio</a:t>
                      </a:r>
                      <a:endParaRPr lang="ko-KR" sz="9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ctr" fontAlgn="base" latinLnBrk="1">
                        <a:lnSpc>
                          <a:spcPts val="110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4 Analog L/R, 3.5mm Jack</a:t>
                      </a:r>
                      <a:endParaRPr lang="ko-KR" sz="9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9838467"/>
                  </a:ext>
                </a:extLst>
              </a:tr>
              <a:tr h="200128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110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Audio Output</a:t>
                      </a:r>
                      <a:endParaRPr lang="ko-KR" sz="900" b="1" kern="0" spc="0" dirty="0">
                        <a:solidFill>
                          <a:schemeClr val="tx2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110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353535"/>
                          </a:solidFill>
                          <a:effectLst/>
                          <a:latin typeface="+mn-ea"/>
                          <a:ea typeface="+mn-ea"/>
                        </a:rPr>
                        <a:t>1 HDMI Embedded Audio(Layout)</a:t>
                      </a:r>
                      <a:endParaRPr lang="ko-KR" sz="9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ctr" fontAlgn="base" latinLnBrk="1">
                        <a:lnSpc>
                          <a:spcPts val="110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1 Analog L/R, 3.5mm Jack</a:t>
                      </a:r>
                      <a:endParaRPr lang="ko-KR" sz="9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5064614"/>
                  </a:ext>
                </a:extLst>
              </a:tr>
              <a:tr h="14051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1100"/>
                        </a:lnSpc>
                        <a:buNone/>
                      </a:pPr>
                      <a:r>
                        <a:rPr lang="en-US" sz="900" b="1" kern="0" spc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Video Input Format </a:t>
                      </a:r>
                      <a:endParaRPr lang="ko-KR" sz="900" b="1" kern="0" spc="0">
                        <a:solidFill>
                          <a:schemeClr val="tx2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110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353535"/>
                          </a:solidFill>
                          <a:effectLst/>
                          <a:latin typeface="+mn-ea"/>
                          <a:ea typeface="+mn-ea"/>
                        </a:rPr>
                        <a:t>640*480p, 720p, 1080p, 3840*2160/30p</a:t>
                      </a:r>
                      <a:endParaRPr lang="ko-KR" sz="9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8025101"/>
                  </a:ext>
                </a:extLst>
              </a:tr>
              <a:tr h="297761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110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Video Output Format</a:t>
                      </a:r>
                    </a:p>
                    <a:p>
                      <a:pPr marL="0" marR="0" indent="0" algn="ctr" fontAlgn="base" latinLnBrk="0">
                        <a:lnSpc>
                          <a:spcPts val="110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(Lay out) </a:t>
                      </a:r>
                      <a:endParaRPr lang="ko-KR" sz="900" b="1" kern="0" spc="0" dirty="0">
                        <a:solidFill>
                          <a:schemeClr val="tx2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110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353535"/>
                          </a:solidFill>
                          <a:effectLst/>
                          <a:latin typeface="+mn-ea"/>
                          <a:ea typeface="+mn-ea"/>
                        </a:rPr>
                        <a:t>3840*2160, 1920*1080</a:t>
                      </a:r>
                      <a:endParaRPr lang="ko-KR" sz="9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913341"/>
                  </a:ext>
                </a:extLst>
              </a:tr>
              <a:tr h="140518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1100"/>
                        </a:lnSpc>
                        <a:buNone/>
                      </a:pPr>
                      <a:r>
                        <a:rPr lang="ko-KR" sz="900" b="1" kern="0" spc="0" dirty="0" err="1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착탈식</a:t>
                      </a:r>
                      <a:r>
                        <a:rPr lang="ko-KR" sz="9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HDD Bay</a:t>
                      </a:r>
                      <a:endParaRPr lang="ko-KR" sz="900" b="1" kern="0" spc="0" dirty="0">
                        <a:solidFill>
                          <a:schemeClr val="tx2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1100"/>
                        </a:lnSpc>
                        <a:buNone/>
                      </a:pPr>
                      <a:r>
                        <a:rPr lang="en-US" sz="900" kern="100" spc="0" dirty="0">
                          <a:solidFill>
                            <a:srgbClr val="353535"/>
                          </a:solidFill>
                          <a:effectLst/>
                          <a:latin typeface="+mn-ea"/>
                          <a:ea typeface="+mn-ea"/>
                        </a:rPr>
                        <a:t>1, 1TB(max 2TB </a:t>
                      </a:r>
                      <a:r>
                        <a:rPr lang="ko-KR" sz="900" kern="100" spc="0" dirty="0">
                          <a:solidFill>
                            <a:srgbClr val="353535"/>
                          </a:solidFill>
                          <a:effectLst/>
                          <a:latin typeface="+mn-ea"/>
                          <a:ea typeface="+mn-ea"/>
                        </a:rPr>
                        <a:t>장착가능</a:t>
                      </a:r>
                      <a:r>
                        <a:rPr lang="en-US" sz="900" kern="100" spc="0" dirty="0">
                          <a:solidFill>
                            <a:srgbClr val="353535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sz="9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3079985"/>
                  </a:ext>
                </a:extLst>
              </a:tr>
              <a:tr h="14051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1100"/>
                        </a:lnSpc>
                        <a:buNone/>
                      </a:pPr>
                      <a:r>
                        <a:rPr lang="en-US" sz="900" b="1" kern="0" spc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I/O Port (Front)</a:t>
                      </a:r>
                      <a:endParaRPr lang="ko-KR" sz="900" b="1" kern="0" spc="0">
                        <a:solidFill>
                          <a:schemeClr val="tx2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110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353535"/>
                          </a:solidFill>
                          <a:effectLst/>
                          <a:latin typeface="+mn-ea"/>
                          <a:ea typeface="+mn-ea"/>
                        </a:rPr>
                        <a:t>2 USB 2.0</a:t>
                      </a:r>
                      <a:endParaRPr lang="ko-KR" sz="9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7849212"/>
                  </a:ext>
                </a:extLst>
              </a:tr>
              <a:tr h="45743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110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I/O Port (Rear)</a:t>
                      </a:r>
                      <a:endParaRPr lang="ko-KR" sz="900" b="1" kern="0" spc="0" dirty="0">
                        <a:solidFill>
                          <a:schemeClr val="tx2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0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353535"/>
                          </a:solidFill>
                          <a:effectLst/>
                          <a:latin typeface="+mn-ea"/>
                          <a:ea typeface="+mn-ea"/>
                        </a:rPr>
                        <a:t>3 RS-232C, 3pin </a:t>
                      </a:r>
                      <a:r>
                        <a:rPr lang="ko-KR" sz="900" kern="0" spc="0" dirty="0">
                          <a:solidFill>
                            <a:srgbClr val="353535"/>
                          </a:solidFill>
                          <a:effectLst/>
                          <a:latin typeface="+mn-ea"/>
                          <a:ea typeface="+mn-ea"/>
                        </a:rPr>
                        <a:t>터미널</a:t>
                      </a:r>
                      <a:endParaRPr lang="ko-KR" sz="9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ctr" fontAlgn="base" latinLnBrk="0">
                        <a:lnSpc>
                          <a:spcPts val="80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2 USB-A 2.0</a:t>
                      </a:r>
                      <a:endParaRPr lang="ko-KR" sz="9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ctr" fontAlgn="base" latinLnBrk="0">
                        <a:lnSpc>
                          <a:spcPts val="80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1 USB-A(UVC)</a:t>
                      </a:r>
                      <a:endParaRPr lang="ko-KR" sz="9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ctr" fontAlgn="base" latinLnBrk="0">
                        <a:lnSpc>
                          <a:spcPts val="80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353535"/>
                          </a:solidFill>
                          <a:effectLst/>
                          <a:latin typeface="+mn-ea"/>
                          <a:ea typeface="+mn-ea"/>
                        </a:rPr>
                        <a:t>1 LAN, RJ-45</a:t>
                      </a:r>
                      <a:endParaRPr lang="ko-KR" sz="9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8616794"/>
                  </a:ext>
                </a:extLst>
              </a:tr>
              <a:tr h="140518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1100"/>
                        </a:lnSpc>
                        <a:buNone/>
                      </a:pPr>
                      <a:r>
                        <a:rPr lang="ko-KR" sz="9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녹화 파일 형식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110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353535"/>
                          </a:solidFill>
                          <a:effectLst/>
                          <a:latin typeface="+mn-ea"/>
                          <a:ea typeface="+mn-ea"/>
                        </a:rPr>
                        <a:t>MP4, TS</a:t>
                      </a:r>
                      <a:endParaRPr lang="ko-KR" sz="9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7534682"/>
                  </a:ext>
                </a:extLst>
              </a:tr>
              <a:tr h="14051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110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Streaming Format</a:t>
                      </a:r>
                      <a:endParaRPr lang="ko-KR" sz="900" b="1" kern="0" spc="0" dirty="0">
                        <a:solidFill>
                          <a:schemeClr val="tx2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110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353535"/>
                          </a:solidFill>
                          <a:effectLst/>
                          <a:latin typeface="+mn-ea"/>
                          <a:ea typeface="+mn-ea"/>
                        </a:rPr>
                        <a:t>RTMP, RTSP, HLS</a:t>
                      </a:r>
                      <a:endParaRPr lang="ko-KR" sz="9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4406660"/>
                  </a:ext>
                </a:extLst>
              </a:tr>
              <a:tr h="140518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1100"/>
                        </a:lnSpc>
                        <a:buNone/>
                      </a:pPr>
                      <a:r>
                        <a:rPr lang="ko-KR" sz="9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전면 버튼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1100"/>
                        </a:lnSpc>
                        <a:buNone/>
                      </a:pPr>
                      <a:r>
                        <a:rPr lang="ko-KR" sz="900" kern="0" spc="0" dirty="0">
                          <a:solidFill>
                            <a:srgbClr val="353535"/>
                          </a:solidFill>
                          <a:effectLst/>
                          <a:latin typeface="+mn-ea"/>
                          <a:ea typeface="+mn-ea"/>
                        </a:rPr>
                        <a:t>전원</a:t>
                      </a:r>
                      <a:r>
                        <a:rPr lang="en-US" sz="900" kern="0" spc="0" dirty="0">
                          <a:solidFill>
                            <a:srgbClr val="353535"/>
                          </a:solidFill>
                          <a:effectLst/>
                          <a:latin typeface="+mn-ea"/>
                          <a:ea typeface="+mn-ea"/>
                        </a:rPr>
                        <a:t>, 10</a:t>
                      </a:r>
                      <a:r>
                        <a:rPr lang="ko-KR" sz="900" kern="0" spc="0" dirty="0">
                          <a:solidFill>
                            <a:srgbClr val="353535"/>
                          </a:solidFill>
                          <a:effectLst/>
                          <a:latin typeface="+mn-ea"/>
                          <a:ea typeface="+mn-ea"/>
                        </a:rPr>
                        <a:t>버튼 제어</a:t>
                      </a:r>
                      <a:endParaRPr lang="ko-KR" sz="9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9748972"/>
                  </a:ext>
                </a:extLst>
              </a:tr>
              <a:tr h="14051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110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Operating Temperature</a:t>
                      </a:r>
                      <a:endParaRPr lang="ko-KR" sz="900" b="1" kern="0" spc="0" dirty="0">
                        <a:solidFill>
                          <a:schemeClr val="tx2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1100"/>
                        </a:lnSpc>
                        <a:buNone/>
                      </a:pPr>
                      <a:r>
                        <a:rPr lang="en-US" sz="900" kern="100" spc="0" dirty="0">
                          <a:solidFill>
                            <a:srgbClr val="353535"/>
                          </a:solidFill>
                          <a:effectLst/>
                          <a:latin typeface="+mn-ea"/>
                          <a:ea typeface="+mn-ea"/>
                        </a:rPr>
                        <a:t>0°C ~ 40°C</a:t>
                      </a:r>
                      <a:endParaRPr lang="ko-KR" sz="9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880736"/>
                  </a:ext>
                </a:extLst>
              </a:tr>
              <a:tr h="140518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110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Power Requirements</a:t>
                      </a:r>
                      <a:endParaRPr lang="ko-KR" sz="900" b="1" kern="0" spc="0" dirty="0">
                        <a:solidFill>
                          <a:schemeClr val="tx2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110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353535"/>
                          </a:solidFill>
                          <a:effectLst/>
                          <a:latin typeface="+mn-ea"/>
                          <a:ea typeface="+mn-ea"/>
                        </a:rPr>
                        <a:t>DC 19V</a:t>
                      </a:r>
                      <a:endParaRPr lang="ko-KR" sz="9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6464813"/>
                  </a:ext>
                </a:extLst>
              </a:tr>
              <a:tr h="140518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110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Power Consumption</a:t>
                      </a:r>
                      <a:endParaRPr lang="ko-KR" sz="900" b="1" kern="0" spc="0" dirty="0">
                        <a:solidFill>
                          <a:schemeClr val="tx2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110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41W</a:t>
                      </a:r>
                      <a:endParaRPr lang="ko-KR" sz="9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2246944"/>
                  </a:ext>
                </a:extLst>
              </a:tr>
              <a:tr h="140518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110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Product Weight</a:t>
                      </a:r>
                      <a:endParaRPr lang="ko-KR" sz="900" b="1" kern="0" spc="0" dirty="0">
                        <a:solidFill>
                          <a:schemeClr val="tx2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1100"/>
                        </a:lnSpc>
                        <a:buNone/>
                      </a:pPr>
                      <a:r>
                        <a:rPr lang="ko-KR" sz="9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약 </a:t>
                      </a: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4.0Kg</a:t>
                      </a:r>
                      <a:endParaRPr lang="ko-KR" sz="9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4354838"/>
                  </a:ext>
                </a:extLst>
              </a:tr>
              <a:tr h="140518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110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Dimension</a:t>
                      </a:r>
                      <a:endParaRPr lang="ko-KR" sz="900" b="1" kern="0" spc="0" dirty="0">
                        <a:solidFill>
                          <a:schemeClr val="tx2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700"/>
                        </a:lnSpc>
                        <a:buNone/>
                      </a:pPr>
                      <a:r>
                        <a:rPr lang="en-US" sz="90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430mm(W) x 44mm(H) x 320mm(D) </a:t>
                      </a:r>
                      <a:r>
                        <a:rPr lang="ko-KR" sz="90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받침대</a:t>
                      </a:r>
                      <a:r>
                        <a:rPr lang="en-US" sz="90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sz="90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손잡이제외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6911221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4B0B5EFC-F64C-0AE0-6251-B146360D6E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6614" y="2122231"/>
            <a:ext cx="1980000" cy="78150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266248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543</TotalTime>
  <Words>357</Words>
  <Application>Microsoft Office PowerPoint</Application>
  <PresentationFormat>A4 용지(210x297mm)</PresentationFormat>
  <Paragraphs>65</Paragraphs>
  <Slides>1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7" baseType="lpstr">
      <vt:lpstr>나눔고딕</vt:lpstr>
      <vt:lpstr>맑은 고딕</vt:lpstr>
      <vt:lpstr>Arial</vt:lpstr>
      <vt:lpstr>Calibri</vt:lpstr>
      <vt:lpstr>Calibri Light</vt:lpstr>
      <vt:lpstr>Office 테마</vt:lpstr>
      <vt:lpstr>PowerPoint 프레젠테이션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이혜진</dc:creator>
  <cp:lastModifiedBy>이혜진</cp:lastModifiedBy>
  <cp:revision>136</cp:revision>
  <cp:lastPrinted>2026-05-06T02:47:12Z</cp:lastPrinted>
  <dcterms:created xsi:type="dcterms:W3CDTF">2026-04-16T00:46:52Z</dcterms:created>
  <dcterms:modified xsi:type="dcterms:W3CDTF">2026-07-29T05:46:07Z</dcterms:modified>
  <cp:version/>
</cp:coreProperties>
</file>