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6" r:id="rId1"/>
  </p:sldMasterIdLst>
  <p:notesMasterIdLst>
    <p:notesMasterId r:id="rId3"/>
  </p:notesMasterIdLst>
  <p:sldIdLst>
    <p:sldId id="257" r:id="rId2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/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150" d="100"/>
          <a:sy n="150" d="100"/>
        </p:scale>
        <p:origin x="-12" y="-894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4127680-7F81-4D8F-9582-C62C210A6852}" type="datetime1">
              <a:rPr lang="ko-KR" altLang="en-US"/>
              <a:pPr lvl="0">
                <a:defRPr/>
              </a:pPr>
              <a:t>2026-07-31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216150" y="1233488"/>
            <a:ext cx="23034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</a:p>
          <a:p>
            <a:pPr lvl="1">
              <a:defRPr/>
            </a:pPr>
            <a:r>
              <a:rPr lang="ko-KR" altLang="en-US"/>
              <a:t>두 번째 수준</a:t>
            </a:r>
          </a:p>
          <a:p>
            <a:pPr lvl="2">
              <a:defRPr/>
            </a:pPr>
            <a:r>
              <a:rPr lang="ko-KR" altLang="en-US"/>
              <a:t>세 번째 수준</a:t>
            </a:r>
          </a:p>
          <a:p>
            <a:pPr lvl="3">
              <a:defRPr/>
            </a:pPr>
            <a:r>
              <a:rPr lang="ko-KR" altLang="en-US"/>
              <a:t>네 번째 수준</a:t>
            </a:r>
          </a:p>
          <a:p>
            <a:pPr lvl="4">
              <a:defRPr/>
            </a:pPr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77CAF73-58C4-46E1-B0BE-60188ABDBCB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65051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77CAF73-58C4-46E1-B0BE-60188ABDBCBD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1672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536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6736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675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0603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8158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897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0258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9468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359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5947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3C366-7615-4C86-A0EE-7E8F389AC9B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908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1A9DF-05F7-FB39-2CD6-5CB7D7710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그룹 57">
            <a:extLst>
              <a:ext uri="{FF2B5EF4-FFF2-40B4-BE49-F238E27FC236}">
                <a16:creationId xmlns:a16="http://schemas.microsoft.com/office/drawing/2014/main" id="{5FEE8846-2FBA-6AFB-3135-3EB0ECE2BD55}"/>
              </a:ext>
            </a:extLst>
          </p:cNvPr>
          <p:cNvGrpSpPr/>
          <p:nvPr/>
        </p:nvGrpSpPr>
        <p:grpSpPr>
          <a:xfrm>
            <a:off x="285569" y="402805"/>
            <a:ext cx="2360210" cy="260664"/>
            <a:chOff x="0" y="753326"/>
            <a:chExt cx="2477674" cy="273637"/>
          </a:xfrm>
        </p:grpSpPr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793CDE3F-D0E4-C060-F00A-E0F687DB93E3}"/>
                </a:ext>
              </a:extLst>
            </p:cNvPr>
            <p:cNvSpPr/>
            <p:nvPr/>
          </p:nvSpPr>
          <p:spPr>
            <a:xfrm>
              <a:off x="0" y="753326"/>
              <a:ext cx="2225040" cy="23423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lang="ko-KR" altLang="en-US" sz="1600" dirty="0">
                  <a:solidFill>
                    <a:prstClr val="white"/>
                  </a:solidFill>
                </a:rPr>
                <a:t>기타장비</a:t>
              </a:r>
            </a:p>
          </p:txBody>
        </p:sp>
        <p:sp>
          <p:nvSpPr>
            <p:cNvPr id="60" name="이등변 삼각형 59">
              <a:extLst>
                <a:ext uri="{FF2B5EF4-FFF2-40B4-BE49-F238E27FC236}">
                  <a16:creationId xmlns:a16="http://schemas.microsoft.com/office/drawing/2014/main" id="{76012E51-E9A3-E596-9D07-C005CF31605B}"/>
                </a:ext>
              </a:extLst>
            </p:cNvPr>
            <p:cNvSpPr/>
            <p:nvPr/>
          </p:nvSpPr>
          <p:spPr>
            <a:xfrm>
              <a:off x="1988694" y="867197"/>
              <a:ext cx="488980" cy="159766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18854B88-F495-2A96-B257-6E9EFCE7BFC0}"/>
              </a:ext>
            </a:extLst>
          </p:cNvPr>
          <p:cNvGrpSpPr/>
          <p:nvPr/>
        </p:nvGrpSpPr>
        <p:grpSpPr>
          <a:xfrm>
            <a:off x="263336" y="672074"/>
            <a:ext cx="6283513" cy="69263"/>
            <a:chOff x="323850" y="638623"/>
            <a:chExt cx="6122286" cy="11600"/>
          </a:xfrm>
        </p:grpSpPr>
        <p:cxnSp>
          <p:nvCxnSpPr>
            <p:cNvPr id="62" name="직선 연결선 61">
              <a:extLst>
                <a:ext uri="{FF2B5EF4-FFF2-40B4-BE49-F238E27FC236}">
                  <a16:creationId xmlns:a16="http://schemas.microsoft.com/office/drawing/2014/main" id="{29DF116D-ACAD-3A55-B7B0-B5D3BC75C449}"/>
                </a:ext>
              </a:extLst>
            </p:cNvPr>
            <p:cNvCxnSpPr>
              <a:cxnSpLocks/>
            </p:cNvCxnSpPr>
            <p:nvPr/>
          </p:nvCxnSpPr>
          <p:spPr>
            <a:xfrm>
              <a:off x="3050426" y="650223"/>
              <a:ext cx="3395710" cy="0"/>
            </a:xfrm>
            <a:prstGeom prst="line">
              <a:avLst/>
            </a:prstGeom>
            <a:ln>
              <a:solidFill>
                <a:srgbClr val="52618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직선 연결선 62">
              <a:extLst>
                <a:ext uri="{FF2B5EF4-FFF2-40B4-BE49-F238E27FC236}">
                  <a16:creationId xmlns:a16="http://schemas.microsoft.com/office/drawing/2014/main" id="{0061EC27-54AF-880E-1385-D5B39BE49E49}"/>
                </a:ext>
              </a:extLst>
            </p:cNvPr>
            <p:cNvCxnSpPr>
              <a:cxnSpLocks/>
            </p:cNvCxnSpPr>
            <p:nvPr/>
          </p:nvCxnSpPr>
          <p:spPr>
            <a:xfrm>
              <a:off x="323850" y="638623"/>
              <a:ext cx="2731019" cy="0"/>
            </a:xfrm>
            <a:prstGeom prst="line">
              <a:avLst/>
            </a:prstGeom>
            <a:ln>
              <a:solidFill>
                <a:srgbClr val="1A2954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8C14C045-B6E8-1F6D-33A2-9D66B90D9246}"/>
              </a:ext>
            </a:extLst>
          </p:cNvPr>
          <p:cNvSpPr/>
          <p:nvPr/>
        </p:nvSpPr>
        <p:spPr>
          <a:xfrm>
            <a:off x="306170" y="1036744"/>
            <a:ext cx="6245659" cy="256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b="1" dirty="0">
                <a:solidFill>
                  <a:prstClr val="black"/>
                </a:solidFill>
              </a:rPr>
              <a:t>학교 및 관공서 등의 건물내에서 영상 및 음성 신호를 </a:t>
            </a:r>
            <a:r>
              <a:rPr lang="en-US" altLang="ko-KR" sz="800" b="1" dirty="0">
                <a:solidFill>
                  <a:prstClr val="black"/>
                </a:solidFill>
              </a:rPr>
              <a:t>RF</a:t>
            </a:r>
            <a:r>
              <a:rPr lang="ko-KR" altLang="en-US" sz="800" b="1" dirty="0">
                <a:solidFill>
                  <a:prstClr val="black"/>
                </a:solidFill>
              </a:rPr>
              <a:t>신호로 변조하여 </a:t>
            </a:r>
            <a:r>
              <a:rPr lang="en-US" altLang="ko-KR" sz="800" b="1" dirty="0">
                <a:solidFill>
                  <a:prstClr val="black"/>
                </a:solidFill>
              </a:rPr>
              <a:t>TV </a:t>
            </a:r>
            <a:r>
              <a:rPr lang="ko-KR" altLang="en-US" sz="800" b="1" dirty="0">
                <a:solidFill>
                  <a:prstClr val="black"/>
                </a:solidFill>
              </a:rPr>
              <a:t>또는 전자칠판으로 송출하는 변조기</a:t>
            </a:r>
            <a:r>
              <a:rPr lang="en-US" altLang="ko-KR" sz="800" b="1" dirty="0">
                <a:solidFill>
                  <a:prstClr val="black"/>
                </a:solidFill>
              </a:rPr>
              <a:t>.</a:t>
            </a: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2F0278DE-6785-D976-8A35-5B89478A5D76}"/>
              </a:ext>
            </a:extLst>
          </p:cNvPr>
          <p:cNvCxnSpPr>
            <a:cxnSpLocks/>
          </p:cNvCxnSpPr>
          <p:nvPr/>
        </p:nvCxnSpPr>
        <p:spPr>
          <a:xfrm>
            <a:off x="254070" y="9662019"/>
            <a:ext cx="6293667" cy="9188"/>
          </a:xfrm>
          <a:prstGeom prst="line">
            <a:avLst/>
          </a:prstGeom>
          <a:ln w="7239">
            <a:solidFill>
              <a:srgbClr val="2B3D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A83B4C0-5551-04AD-9CFE-5CEE59F84679}"/>
              </a:ext>
            </a:extLst>
          </p:cNvPr>
          <p:cNvSpPr txBox="1"/>
          <p:nvPr/>
        </p:nvSpPr>
        <p:spPr>
          <a:xfrm>
            <a:off x="634784" y="4293006"/>
            <a:ext cx="30307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790224"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I </a:t>
            </a:r>
            <a:r>
              <a:rPr lang="en-US" altLang="ko-KR" sz="1200" b="1" dirty="0">
                <a:solidFill>
                  <a:srgbClr val="FF0000"/>
                </a:solidFill>
              </a:rPr>
              <a:t>Technical Specifications</a:t>
            </a: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1E539715-D142-3EFA-33DD-B67549496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2527341"/>
              </p:ext>
            </p:extLst>
          </p:nvPr>
        </p:nvGraphicFramePr>
        <p:xfrm>
          <a:off x="635070" y="1496811"/>
          <a:ext cx="2583556" cy="26892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823266644"/>
                    </a:ext>
                  </a:extLst>
                </a:gridCol>
                <a:gridCol w="185726">
                  <a:extLst>
                    <a:ext uri="{9D8B030D-6E8A-4147-A177-3AD203B41FA5}">
                      <a16:colId xmlns:a16="http://schemas.microsoft.com/office/drawing/2014/main" val="2478834776"/>
                    </a:ext>
                  </a:extLst>
                </a:gridCol>
                <a:gridCol w="937146">
                  <a:extLst>
                    <a:ext uri="{9D8B030D-6E8A-4147-A177-3AD203B41FA5}">
                      <a16:colId xmlns:a16="http://schemas.microsoft.com/office/drawing/2014/main" val="1773184050"/>
                    </a:ext>
                  </a:extLst>
                </a:gridCol>
                <a:gridCol w="1252404">
                  <a:extLst>
                    <a:ext uri="{9D8B030D-6E8A-4147-A177-3AD203B41FA5}">
                      <a16:colId xmlns:a16="http://schemas.microsoft.com/office/drawing/2014/main" val="2584910323"/>
                    </a:ext>
                  </a:extLst>
                </a:gridCol>
              </a:tblGrid>
              <a:tr h="493467">
                <a:tc gridSpan="2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defTabSz="790224">
                        <a:defRPr/>
                      </a:pPr>
                      <a:r>
                        <a:rPr lang="en-US" altLang="ko-KR" sz="2000" b="1" spc="0" baseline="0" dirty="0">
                          <a:solidFill>
                            <a:srgbClr val="393536"/>
                          </a:solidFill>
                        </a:rPr>
                        <a:t>BEN-HD950JN</a:t>
                      </a:r>
                      <a:endParaRPr lang="ko-KR" altLang="ko-KR" sz="2000" b="1" spc="0" baseline="0" dirty="0">
                        <a:solidFill>
                          <a:srgbClr val="39353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7594413"/>
                  </a:ext>
                </a:extLst>
              </a:tr>
              <a:tr h="1567708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8766302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G2B </a:t>
                      </a:r>
                      <a:r>
                        <a:rPr lang="en-US" altLang="ko-KR" sz="1000" b="1" dirty="0">
                          <a:solidFill>
                            <a:srgbClr val="0000CC"/>
                          </a:solidFill>
                          <a:latin typeface="맑은 고딕" panose="020B0503020000020004" pitchFamily="50" charset="-127"/>
                          <a:ea typeface="+mn-ea"/>
                          <a:cs typeface="맑은 고딕 Semilight" panose="020B0502040204020203" pitchFamily="50" charset="-127"/>
                        </a:rPr>
                        <a:t>25120932</a:t>
                      </a:r>
                      <a:endParaRPr kumimoji="0" lang="ko-KR" alt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456751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latinLnBrk="1"/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</a:t>
                      </a: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조달가격 </a:t>
                      </a:r>
                      <a:r>
                        <a:rPr lang="en-US" altLang="ko-KR" sz="1000" b="1" dirty="0">
                          <a:solidFill>
                            <a:srgbClr val="0000CC"/>
                          </a:solidFill>
                          <a:latin typeface="맑은 고딕" panose="020B0503020000020004" pitchFamily="50" charset="-127"/>
                          <a:ea typeface="+mn-ea"/>
                          <a:cs typeface="맑은 고딕 Semilight" panose="020B0502040204020203" pitchFamily="50" charset="-127"/>
                        </a:rPr>
                        <a:t>3,916,000원</a:t>
                      </a:r>
                      <a:endParaRPr lang="ko-KR" altLang="en-US" sz="1000" b="1" dirty="0">
                        <a:solidFill>
                          <a:srgbClr val="0000CC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233980"/>
                  </a:ext>
                </a:extLst>
              </a:tr>
            </a:tbl>
          </a:graphicData>
        </a:graphic>
      </p:graphicFrame>
      <p:pic>
        <p:nvPicPr>
          <p:cNvPr id="20" name="그림 19">
            <a:extLst>
              <a:ext uri="{FF2B5EF4-FFF2-40B4-BE49-F238E27FC236}">
                <a16:creationId xmlns:a16="http://schemas.microsoft.com/office/drawing/2014/main" id="{AF615486-3EC8-E662-FD8E-D2B2FB7CF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727" y="1549778"/>
            <a:ext cx="378866" cy="230400"/>
          </a:xfrm>
          <a:prstGeom prst="rect">
            <a:avLst/>
          </a:prstGeom>
          <a:noFill/>
        </p:spPr>
      </p:pic>
      <p:graphicFrame>
        <p:nvGraphicFramePr>
          <p:cNvPr id="46" name="표 45">
            <a:extLst>
              <a:ext uri="{FF2B5EF4-FFF2-40B4-BE49-F238E27FC236}">
                <a16:creationId xmlns:a16="http://schemas.microsoft.com/office/drawing/2014/main" id="{7C434F03-172C-C4AB-3C20-5A5FFB6B8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3215022"/>
              </p:ext>
            </p:extLst>
          </p:nvPr>
        </p:nvGraphicFramePr>
        <p:xfrm>
          <a:off x="3169225" y="1762157"/>
          <a:ext cx="3053705" cy="21475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3705">
                  <a:extLst>
                    <a:ext uri="{9D8B030D-6E8A-4147-A177-3AD203B41FA5}">
                      <a16:colId xmlns:a16="http://schemas.microsoft.com/office/drawing/2014/main" val="4195348621"/>
                    </a:ext>
                  </a:extLst>
                </a:gridCol>
              </a:tblGrid>
              <a:tr h="21849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I </a:t>
                      </a:r>
                      <a:r>
                        <a:rPr lang="en-US" altLang="ko-KR" sz="1200" b="1" dirty="0">
                          <a:solidFill>
                            <a:srgbClr val="FF0000"/>
                          </a:solidFill>
                          <a:latin typeface="+mn-lt"/>
                          <a:ea typeface="+mn-ea"/>
                        </a:rPr>
                        <a:t>Choice Point</a:t>
                      </a:r>
                      <a:endParaRPr kumimoji="0" lang="ko-KR" alt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0497582"/>
                  </a:ext>
                </a:extLst>
              </a:tr>
              <a:tr h="1873270">
                <a:tc>
                  <a:txBody>
                    <a:bodyPr/>
                    <a:lstStyle/>
                    <a:p>
                      <a:pPr marL="171450" lvl="0" indent="-171450">
                        <a:lnSpc>
                          <a:spcPts val="1300"/>
                        </a:lnSpc>
                        <a:buClr>
                          <a:srgbClr val="5B75A7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  <a:defRPr/>
                      </a:pPr>
                      <a:r>
                        <a:rPr lang="en-US" altLang="ko-KR" sz="900" b="0" dirty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Encoder/Modulator </a:t>
                      </a:r>
                      <a:r>
                        <a:rPr lang="ko-KR" altLang="en-US" sz="900" b="0" dirty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일체형 시스템</a:t>
                      </a:r>
                      <a:endParaRPr lang="en-US" altLang="ko-KR" sz="900" b="0" dirty="0">
                        <a:solidFill>
                          <a:prstClr val="black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171450" lvl="0" indent="-171450">
                        <a:lnSpc>
                          <a:spcPts val="1300"/>
                        </a:lnSpc>
                        <a:buClr>
                          <a:srgbClr val="5B75A7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  <a:defRPr/>
                      </a:pPr>
                      <a:r>
                        <a:rPr lang="en-US" altLang="ko-KR" sz="900" b="0" dirty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Analog </a:t>
                      </a:r>
                      <a:r>
                        <a:rPr lang="en-US" altLang="ko-KR" sz="900" b="0" dirty="0" err="1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Streo</a:t>
                      </a:r>
                      <a:r>
                        <a:rPr lang="en-US" altLang="ko-KR" sz="900" b="0" dirty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Audio </a:t>
                      </a:r>
                      <a:r>
                        <a:rPr lang="ko-KR" altLang="en-US" sz="900" b="0" dirty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입력 </a:t>
                      </a:r>
                      <a:r>
                        <a:rPr lang="en-US" altLang="ko-KR" sz="900" b="0" dirty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Encoder </a:t>
                      </a:r>
                      <a:r>
                        <a:rPr lang="ko-KR" altLang="en-US" sz="900" b="0" dirty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지원</a:t>
                      </a:r>
                      <a:endParaRPr lang="en-US" altLang="ko-KR" sz="900" b="0" dirty="0">
                        <a:solidFill>
                          <a:prstClr val="black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171450" lvl="0" indent="-171450">
                        <a:lnSpc>
                          <a:spcPts val="1300"/>
                        </a:lnSpc>
                        <a:buClr>
                          <a:srgbClr val="5B75A7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  <a:defRPr/>
                      </a:pPr>
                      <a:r>
                        <a:rPr lang="ko-KR" altLang="en-US" sz="900" b="0" dirty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매우 짧은 지연시간 </a:t>
                      </a:r>
                      <a:r>
                        <a:rPr lang="en-US" altLang="ko-KR" sz="900" b="0" dirty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(250ms </a:t>
                      </a:r>
                      <a:r>
                        <a:rPr lang="ko-KR" altLang="en-US" sz="900" b="0" dirty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이하</a:t>
                      </a:r>
                      <a:r>
                        <a:rPr lang="en-US" altLang="ko-KR" sz="900" b="0" dirty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)</a:t>
                      </a:r>
                    </a:p>
                    <a:p>
                      <a:pPr marL="171450" lvl="0" indent="-171450">
                        <a:lnSpc>
                          <a:spcPts val="1300"/>
                        </a:lnSpc>
                        <a:buClr>
                          <a:srgbClr val="5B75A7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  <a:defRPr/>
                      </a:pPr>
                      <a:r>
                        <a:rPr lang="ko-KR" altLang="en-US" sz="900" b="0" dirty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비디오 입력 해상도 자동 감지</a:t>
                      </a:r>
                      <a:endParaRPr lang="en-US" altLang="ko-KR" sz="900" b="0" dirty="0">
                        <a:solidFill>
                          <a:prstClr val="black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171450" lvl="0" indent="-171450">
                        <a:lnSpc>
                          <a:spcPts val="1300"/>
                        </a:lnSpc>
                        <a:buClr>
                          <a:srgbClr val="5B75A7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  <a:defRPr/>
                      </a:pPr>
                      <a:r>
                        <a:rPr lang="en-US" altLang="ko-KR" sz="900" b="0" dirty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H.264/MPEG-2 HD Real Time Video Encoding</a:t>
                      </a:r>
                    </a:p>
                    <a:p>
                      <a:pPr marL="171450" lvl="0" indent="-171450">
                        <a:lnSpc>
                          <a:spcPts val="1300"/>
                        </a:lnSpc>
                        <a:buClr>
                          <a:srgbClr val="5B75A7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  <a:defRPr/>
                      </a:pPr>
                      <a:r>
                        <a:rPr lang="en-US" altLang="ko-KR" sz="900" b="0" dirty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1080/30p, 1080/60i, 720p Video Format Support</a:t>
                      </a:r>
                    </a:p>
                    <a:p>
                      <a:pPr marL="171450" lvl="0" indent="-171450">
                        <a:lnSpc>
                          <a:spcPts val="1300"/>
                        </a:lnSpc>
                        <a:buClr>
                          <a:srgbClr val="5B75A7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  <a:defRPr/>
                      </a:pPr>
                      <a:r>
                        <a:rPr lang="ko-KR" altLang="en-US" sz="900" b="0" dirty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오디오 딜레이</a:t>
                      </a:r>
                      <a:r>
                        <a:rPr lang="en-US" altLang="ko-KR" sz="900" b="0" dirty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(-100 ~+ 400ms)</a:t>
                      </a:r>
                    </a:p>
                    <a:p>
                      <a:pPr marL="171450" lvl="0" indent="-171450">
                        <a:lnSpc>
                          <a:spcPts val="1300"/>
                        </a:lnSpc>
                        <a:buClr>
                          <a:srgbClr val="5B75A7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  <a:defRPr/>
                      </a:pPr>
                      <a:r>
                        <a:rPr lang="en-US" altLang="ko-KR" sz="900" b="0" dirty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HDMI </a:t>
                      </a:r>
                      <a:r>
                        <a:rPr lang="ko-KR" altLang="en-US" sz="900" b="0" dirty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장거리 전송 </a:t>
                      </a:r>
                      <a:r>
                        <a:rPr lang="en-US" altLang="ko-KR" sz="900" b="0" dirty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– </a:t>
                      </a:r>
                      <a:r>
                        <a:rPr lang="ko-KR" altLang="en-US" sz="900" b="0" dirty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입력 최대 </a:t>
                      </a:r>
                      <a:r>
                        <a:rPr lang="en-US" altLang="ko-KR" sz="900" b="0" dirty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20m, </a:t>
                      </a:r>
                      <a:r>
                        <a:rPr lang="ko-KR" altLang="en-US" sz="900" b="0" dirty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출력 최대 </a:t>
                      </a:r>
                      <a:r>
                        <a:rPr lang="en-US" altLang="ko-KR" sz="900" b="0" dirty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20m</a:t>
                      </a:r>
                    </a:p>
                    <a:p>
                      <a:pPr marL="171450" lvl="0" indent="-171450">
                        <a:lnSpc>
                          <a:spcPts val="1300"/>
                        </a:lnSpc>
                        <a:buClr>
                          <a:srgbClr val="5B75A7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  <a:defRPr/>
                      </a:pPr>
                      <a:r>
                        <a:rPr lang="ko-KR" altLang="en-US" sz="900" b="0" dirty="0">
                          <a:solidFill>
                            <a:srgbClr val="424242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오디오 샘플링 속도 변환기</a:t>
                      </a:r>
                      <a:r>
                        <a:rPr lang="en-US" altLang="ko-KR" sz="900" b="0" dirty="0">
                          <a:solidFill>
                            <a:srgbClr val="424242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900" b="0" dirty="0">
                          <a:solidFill>
                            <a:srgbClr val="424242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내장</a:t>
                      </a:r>
                      <a:endParaRPr lang="ko-KR" altLang="en-US" sz="900" b="0" dirty="0">
                        <a:solidFill>
                          <a:prstClr val="black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54621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6E60FA4-4804-488C-8A85-F991B5B0F038}"/>
              </a:ext>
            </a:extLst>
          </p:cNvPr>
          <p:cNvSpPr txBox="1"/>
          <p:nvPr/>
        </p:nvSpPr>
        <p:spPr>
          <a:xfrm>
            <a:off x="343429" y="713638"/>
            <a:ext cx="14670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790224">
              <a:defRPr/>
            </a:pPr>
            <a:r>
              <a:rPr lang="ko-KR" altLang="en-US" sz="2000" b="1" dirty="0" err="1">
                <a:solidFill>
                  <a:srgbClr val="231F1F"/>
                </a:solidFill>
              </a:rPr>
              <a:t>모듈레이터</a:t>
            </a:r>
            <a:endParaRPr lang="ko-KR" altLang="ko-KR" sz="2000" b="1" dirty="0">
              <a:solidFill>
                <a:srgbClr val="231F1F"/>
              </a:solidFill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98D72EFC-F259-EE27-B641-E847A30FB310}"/>
              </a:ext>
            </a:extLst>
          </p:cNvPr>
          <p:cNvGrpSpPr/>
          <p:nvPr/>
        </p:nvGrpSpPr>
        <p:grpSpPr>
          <a:xfrm>
            <a:off x="711719" y="2137233"/>
            <a:ext cx="2197556" cy="725533"/>
            <a:chOff x="860255" y="1781683"/>
            <a:chExt cx="2227093" cy="559762"/>
          </a:xfrm>
          <a:noFill/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B62176AD-3B8D-896C-5644-2CBF31E591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0255" y="1781683"/>
              <a:ext cx="2227093" cy="272119"/>
            </a:xfrm>
            <a:prstGeom prst="rect">
              <a:avLst/>
            </a:prstGeom>
            <a:grpFill/>
          </p:spPr>
        </p:pic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A199320D-EA57-E15B-D8B9-495479ADC5F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9048" y="2057336"/>
              <a:ext cx="2206036" cy="284109"/>
            </a:xfrm>
            <a:prstGeom prst="rect">
              <a:avLst/>
            </a:prstGeom>
            <a:grpFill/>
          </p:spPr>
        </p:pic>
      </p:grpSp>
      <p:graphicFrame>
        <p:nvGraphicFramePr>
          <p:cNvPr id="10" name="표 9">
            <a:extLst>
              <a:ext uri="{FF2B5EF4-FFF2-40B4-BE49-F238E27FC236}">
                <a16:creationId xmlns:a16="http://schemas.microsoft.com/office/drawing/2014/main" id="{7D027AD8-E588-2354-0CF1-18B7B5D5AD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0176528"/>
              </p:ext>
            </p:extLst>
          </p:nvPr>
        </p:nvGraphicFramePr>
        <p:xfrm>
          <a:off x="634783" y="4657957"/>
          <a:ext cx="5489791" cy="3638550"/>
        </p:xfrm>
        <a:graphic>
          <a:graphicData uri="http://schemas.openxmlformats.org/drawingml/2006/table">
            <a:tbl>
              <a:tblPr/>
              <a:tblGrid>
                <a:gridCol w="1871519">
                  <a:extLst>
                    <a:ext uri="{9D8B030D-6E8A-4147-A177-3AD203B41FA5}">
                      <a16:colId xmlns:a16="http://schemas.microsoft.com/office/drawing/2014/main" val="1961052280"/>
                    </a:ext>
                  </a:extLst>
                </a:gridCol>
                <a:gridCol w="3618272">
                  <a:extLst>
                    <a:ext uri="{9D8B030D-6E8A-4147-A177-3AD203B41FA5}">
                      <a16:colId xmlns:a16="http://schemas.microsoft.com/office/drawing/2014/main" val="4278005304"/>
                    </a:ext>
                  </a:extLst>
                </a:gridCol>
              </a:tblGrid>
              <a:tr h="192503"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ts val="8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Spec</a:t>
                      </a:r>
                      <a:r>
                        <a:rPr lang="en-US" altLang="ko-KR" sz="900" b="1" kern="0" spc="0" baseline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 Item</a:t>
                      </a:r>
                      <a:endParaRPr lang="ko-KR" altLang="en-US" sz="900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Details</a:t>
                      </a:r>
                      <a:endParaRPr lang="en-US" sz="900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8465102"/>
                  </a:ext>
                </a:extLst>
              </a:tr>
              <a:tr h="140518"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en-US" sz="9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 Video Input</a:t>
                      </a:r>
                      <a:endParaRPr lang="en-US" sz="900" b="1" i="0" u="none" strike="noStrike" dirty="0">
                        <a:solidFill>
                          <a:schemeClr val="tx2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 BNC, SDI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685486"/>
                  </a:ext>
                </a:extLst>
              </a:tr>
              <a:tr h="140518"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467" marR="9467" marT="9467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 HDMI(v.1.4)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4686020"/>
                  </a:ext>
                </a:extLst>
              </a:tr>
              <a:tr h="140518"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467" marR="9467" marT="9467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 RCA, Component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0833113"/>
                  </a:ext>
                </a:extLst>
              </a:tr>
              <a:tr h="200128"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467" marR="9467" marT="9467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 RCA, Composite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9838467"/>
                  </a:ext>
                </a:extLst>
              </a:tr>
              <a:tr h="200128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9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 Video Output</a:t>
                      </a:r>
                      <a:endParaRPr lang="en-US" sz="900" b="1" i="0" u="none" strike="noStrike" dirty="0">
                        <a:solidFill>
                          <a:schemeClr val="tx2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 RF, VSB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5064614"/>
                  </a:ext>
                </a:extLst>
              </a:tr>
              <a:tr h="140518"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467" marR="9467" marT="9467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 RF(-30dB), VSB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8025101"/>
                  </a:ext>
                </a:extLst>
              </a:tr>
              <a:tr h="29776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 Audio Input</a:t>
                      </a:r>
                      <a:endParaRPr lang="en-US" sz="900" b="1" i="0" u="none" strike="noStrike" dirty="0">
                        <a:solidFill>
                          <a:schemeClr val="tx2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 L/R Jack, Stereo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913341"/>
                  </a:ext>
                </a:extLst>
              </a:tr>
              <a:tr h="140518">
                <a:tc rowSpan="3">
                  <a:txBody>
                    <a:bodyPr/>
                    <a:lstStyle/>
                    <a:p>
                      <a:pPr algn="ctr" rtl="0" fontAlgn="t"/>
                      <a:r>
                        <a:rPr lang="en-US" sz="9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</a:p>
                    <a:p>
                      <a:pPr algn="ctr" rtl="0" fontAlgn="t"/>
                      <a:endParaRPr lang="en-US" sz="900" b="1" u="none" strike="noStrike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algn="ctr" rtl="0" fontAlgn="t"/>
                      <a:endParaRPr lang="en-US" sz="900" b="1" u="none" strike="noStrike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algn="ctr" rtl="0" fontAlgn="t"/>
                      <a:endParaRPr lang="en-US" sz="900" b="1" u="none" strike="noStrike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algn="ctr" rtl="0" fontAlgn="t"/>
                      <a:r>
                        <a:rPr lang="en-US" sz="9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Video Signal Format</a:t>
                      </a:r>
                      <a:endParaRPr lang="en-US" sz="900" b="1" i="0" u="none" strike="noStrike" dirty="0">
                        <a:solidFill>
                          <a:schemeClr val="tx2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u="none" strike="noStrike" dirty="0">
                          <a:effectLst/>
                        </a:rPr>
                        <a:t>HDMI:    1920*1080(60p, </a:t>
                      </a:r>
                      <a:r>
                        <a:rPr lang="en-US" altLang="ko-KR" sz="900" u="none" strike="noStrike" dirty="0">
                          <a:effectLst/>
                        </a:rPr>
                        <a:t>59.94p, </a:t>
                      </a:r>
                      <a:r>
                        <a:rPr lang="en-US" sz="900" u="none" strike="noStrike" dirty="0">
                          <a:effectLst/>
                        </a:rPr>
                        <a:t>30p</a:t>
                      </a:r>
                      <a:r>
                        <a:rPr lang="en-US" altLang="ko-KR" sz="900" u="none" strike="noStrike" dirty="0">
                          <a:effectLst/>
                        </a:rPr>
                        <a:t>, 29.97P</a:t>
                      </a:r>
                      <a:r>
                        <a:rPr lang="en-US" sz="900" u="none" strike="noStrike" dirty="0">
                          <a:effectLst/>
                        </a:rPr>
                        <a:t>),</a:t>
                      </a:r>
                      <a:r>
                        <a:rPr lang="en-US" altLang="ko-KR" sz="900" u="none" strike="noStrike" dirty="0">
                          <a:effectLst/>
                        </a:rPr>
                        <a:t>                  </a:t>
                      </a:r>
                    </a:p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u="none" strike="noStrike" dirty="0">
                          <a:effectLst/>
                        </a:rPr>
                        <a:t>            1920*1080(60i,</a:t>
                      </a:r>
                      <a:r>
                        <a:rPr lang="en-US" altLang="ko-KR" sz="900" u="none" strike="noStrike" baseline="0" dirty="0">
                          <a:effectLst/>
                        </a:rPr>
                        <a:t> </a:t>
                      </a:r>
                      <a:r>
                        <a:rPr lang="en-US" altLang="ko-KR" sz="900" u="none" strike="noStrike" dirty="0">
                          <a:effectLst/>
                        </a:rPr>
                        <a:t>59.94i, 30i)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467" marR="9467" marT="9466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3079985"/>
                  </a:ext>
                </a:extLst>
              </a:tr>
              <a:tr h="140518">
                <a:tc vMerge="1">
                  <a:txBody>
                    <a:bodyPr/>
                    <a:lstStyle/>
                    <a:p>
                      <a:pPr algn="l" rtl="0" fontAlgn="t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7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        </a:t>
                      </a:r>
                      <a:r>
                        <a:rPr lang="en-US" sz="9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  </a:t>
                      </a:r>
                      <a:r>
                        <a:rPr lang="en-US" altLang="ko-KR" sz="900" u="none" strike="noStrike" dirty="0">
                          <a:effectLst/>
                        </a:rPr>
                        <a:t>1280*720(60p, 59.94p) 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SDI :      </a:t>
                      </a:r>
                      <a:r>
                        <a:rPr lang="en-US" altLang="ko-KR" sz="900" u="none" strike="noStrike" dirty="0">
                          <a:effectLst/>
                        </a:rPr>
                        <a:t>1920*1080(30p, 29.97p),                  </a:t>
                      </a:r>
                    </a:p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u="none" strike="noStrike" dirty="0">
                          <a:effectLst/>
                        </a:rPr>
                        <a:t>            1920*1080(60i,</a:t>
                      </a:r>
                      <a:r>
                        <a:rPr lang="en-US" altLang="ko-KR" sz="900" u="none" strike="noStrike" baseline="0" dirty="0">
                          <a:effectLst/>
                        </a:rPr>
                        <a:t> </a:t>
                      </a:r>
                      <a:r>
                        <a:rPr lang="en-US" altLang="ko-KR" sz="900" u="none" strike="noStrike" dirty="0">
                          <a:effectLst/>
                        </a:rPr>
                        <a:t>59.94i, 29.97i), 480(60p)</a:t>
                      </a:r>
                    </a:p>
                  </a:txBody>
                  <a:tcPr marL="9467" marR="9467" marT="9466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7849212"/>
                  </a:ext>
                </a:extLst>
              </a:tr>
              <a:tr h="208787">
                <a:tc vMerge="1">
                  <a:txBody>
                    <a:bodyPr/>
                    <a:lstStyle/>
                    <a:p>
                      <a:pPr algn="l" rtl="0" fontAlgn="t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7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Component :  </a:t>
                      </a:r>
                      <a:r>
                        <a:rPr lang="en-US" altLang="ko-KR" sz="900" u="none" strike="noStrike" dirty="0">
                          <a:effectLst/>
                        </a:rPr>
                        <a:t>1920*1080(60i), 1280*720(60p), </a:t>
                      </a:r>
                    </a:p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u="none" strike="noStrike" dirty="0">
                          <a:effectLst/>
                        </a:rPr>
                        <a:t>                   480(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60p)</a:t>
                      </a:r>
                    </a:p>
                  </a:txBody>
                  <a:tcPr marL="9467" marR="9467" marT="9466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8616794"/>
                  </a:ext>
                </a:extLst>
              </a:tr>
              <a:tr h="14051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 Delay Time</a:t>
                      </a:r>
                      <a:endParaRPr lang="en-US" sz="900" b="1" i="0" u="none" strike="noStrike" dirty="0">
                        <a:solidFill>
                          <a:schemeClr val="tx2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200ms~650ms(1080i/60 </a:t>
                      </a:r>
                      <a:r>
                        <a:rPr lang="ko-KR" altLang="en-US" sz="900" u="none" strike="noStrike" dirty="0">
                          <a:effectLst/>
                        </a:rPr>
                        <a:t>기준</a:t>
                      </a:r>
                      <a:r>
                        <a:rPr lang="en-US" altLang="ko-KR" sz="900" u="none" strike="noStrike" dirty="0">
                          <a:effectLst/>
                        </a:rPr>
                        <a:t>)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7534682"/>
                  </a:ext>
                </a:extLst>
              </a:tr>
              <a:tr h="14051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 Video Encoding</a:t>
                      </a:r>
                      <a:endParaRPr lang="en-US" sz="900" b="1" i="0" u="none" strike="noStrike" dirty="0">
                        <a:solidFill>
                          <a:schemeClr val="tx2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MPEG-2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4406660"/>
                  </a:ext>
                </a:extLst>
              </a:tr>
              <a:tr h="14051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 Audio Encoding</a:t>
                      </a:r>
                      <a:endParaRPr lang="en-US" sz="900" b="1" i="0" u="none" strike="noStrike" dirty="0">
                        <a:solidFill>
                          <a:schemeClr val="tx2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Dolby AC-3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9748972"/>
                  </a:ext>
                </a:extLst>
              </a:tr>
              <a:tr h="14051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 Power Requirements</a:t>
                      </a:r>
                      <a:endParaRPr lang="en-US" sz="900" b="1" i="0" u="none" strike="noStrike" dirty="0">
                        <a:solidFill>
                          <a:schemeClr val="tx2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AC100-240V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880736"/>
                  </a:ext>
                </a:extLst>
              </a:tr>
              <a:tr h="14051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 Power Consumption</a:t>
                      </a:r>
                      <a:endParaRPr lang="en-US" sz="900" b="1" i="0" u="none" strike="noStrike" dirty="0">
                        <a:solidFill>
                          <a:schemeClr val="tx2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25W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6464813"/>
                  </a:ext>
                </a:extLst>
              </a:tr>
              <a:tr h="14051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 Operating Temperature</a:t>
                      </a:r>
                      <a:endParaRPr lang="en-US" sz="900" b="1" i="0" u="none" strike="noStrike" dirty="0">
                        <a:solidFill>
                          <a:schemeClr val="tx2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0~40°C(32~104°F)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2246944"/>
                  </a:ext>
                </a:extLst>
              </a:tr>
              <a:tr h="14051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 Product Weight</a:t>
                      </a:r>
                      <a:endParaRPr lang="en-US" sz="900" b="1" i="0" u="none" strike="noStrike" dirty="0">
                        <a:solidFill>
                          <a:schemeClr val="tx2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2.4Kg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4354838"/>
                  </a:ext>
                </a:extLst>
              </a:tr>
              <a:tr h="14051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 Dimension</a:t>
                      </a:r>
                      <a:endParaRPr lang="en-US" sz="900" b="1" i="0" u="none" strike="noStrike" dirty="0">
                        <a:solidFill>
                          <a:schemeClr val="tx2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483(W) * 44(H) * 240(D) mm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69112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6624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258</Words>
  <Application>Microsoft Office PowerPoint</Application>
  <PresentationFormat>A4 용지(210x297mm)</PresentationFormat>
  <Paragraphs>58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이혜진</dc:creator>
  <cp:lastModifiedBy>이혜진</cp:lastModifiedBy>
  <cp:revision>118</cp:revision>
  <cp:lastPrinted>2026-05-06T02:47:12Z</cp:lastPrinted>
  <dcterms:created xsi:type="dcterms:W3CDTF">2026-04-16T00:46:52Z</dcterms:created>
  <dcterms:modified xsi:type="dcterms:W3CDTF">2026-07-31T00:59:13Z</dcterms:modified>
  <cp:version/>
</cp:coreProperties>
</file>