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068" y="-163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2026-07-31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ko-KR" altLang="en-US" sz="1600" dirty="0">
                  <a:solidFill>
                    <a:prstClr val="white"/>
                  </a:solidFill>
                </a:rPr>
                <a:t>기타장비</a:t>
              </a: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6170" y="1036744"/>
            <a:ext cx="6245659" cy="256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800" b="1" dirty="0">
                <a:solidFill>
                  <a:prstClr val="black"/>
                </a:solidFill>
              </a:rPr>
              <a:t>학교 및 관공서 등의 건물내에서 영상 및 음성 신호를 </a:t>
            </a:r>
            <a:r>
              <a:rPr lang="en-US" altLang="ko-KR" sz="800" b="1" dirty="0">
                <a:solidFill>
                  <a:prstClr val="black"/>
                </a:solidFill>
              </a:rPr>
              <a:t>RF</a:t>
            </a:r>
            <a:r>
              <a:rPr lang="ko-KR" altLang="en-US" sz="800" b="1" dirty="0">
                <a:solidFill>
                  <a:prstClr val="black"/>
                </a:solidFill>
              </a:rPr>
              <a:t>신호로 변조하여 </a:t>
            </a:r>
            <a:r>
              <a:rPr lang="en-US" altLang="ko-KR" sz="800" b="1" dirty="0">
                <a:solidFill>
                  <a:prstClr val="black"/>
                </a:solidFill>
              </a:rPr>
              <a:t>TV </a:t>
            </a:r>
            <a:r>
              <a:rPr lang="ko-KR" altLang="en-US" sz="800" b="1" dirty="0">
                <a:solidFill>
                  <a:prstClr val="black"/>
                </a:solidFill>
              </a:rPr>
              <a:t>또는 전자칠판으로 송출하는 변조기</a:t>
            </a:r>
            <a:r>
              <a:rPr lang="en-US" altLang="ko-KR" sz="800" b="1" dirty="0">
                <a:solidFill>
                  <a:prstClr val="black"/>
                </a:solidFill>
              </a:rPr>
              <a:t>.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34784" y="4293006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4861609"/>
              </p:ext>
            </p:extLst>
          </p:nvPr>
        </p:nvGraphicFramePr>
        <p:xfrm>
          <a:off x="635070" y="1496811"/>
          <a:ext cx="2583556" cy="26892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185726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937146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252404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spc="0" baseline="0" dirty="0">
                          <a:solidFill>
                            <a:srgbClr val="393536"/>
                          </a:solidFill>
                        </a:rPr>
                        <a:t>BEN-HD1000JN</a:t>
                      </a:r>
                      <a:endParaRPr lang="ko-KR" altLang="ko-KR" sz="2000" b="1" spc="0" baseline="0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567708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G2B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25120931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lang="en-US" altLang="ko-KR" sz="1000" b="1" dirty="0">
                          <a:solidFill>
                            <a:srgbClr val="0000CC"/>
                          </a:solidFill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5,500,000원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27" y="15497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96768"/>
              </p:ext>
            </p:extLst>
          </p:nvPr>
        </p:nvGraphicFramePr>
        <p:xfrm>
          <a:off x="3169225" y="1762157"/>
          <a:ext cx="3053705" cy="21654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3705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21849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Encoder/Modulator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일체형 시스템</a:t>
                      </a:r>
                      <a:endParaRPr lang="en-US" altLang="ko-KR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Analog </a:t>
                      </a:r>
                      <a:r>
                        <a:rPr lang="en-US" altLang="ko-KR" sz="900" b="0" dirty="0" err="1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Streo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Audio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입력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Encoder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지원</a:t>
                      </a:r>
                      <a:endParaRPr lang="en-US" altLang="ko-KR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매우 짧은 지연시간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(250ms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이하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)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비디오 입력 해상도 자동 감지</a:t>
                      </a:r>
                      <a:endParaRPr lang="en-US" altLang="ko-KR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H.264/MPEG-2 HD Real Time Video Encoding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1080/30p, 1080/60i, 720p Video Format Support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오디오 딜레이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(-100 ~+ 400ms)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HDMI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장거리 전송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–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입력 최대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20m,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출력 최대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20m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r>
                        <a:rPr lang="ko-KR" altLang="en-US" sz="900" b="0" dirty="0">
                          <a:solidFill>
                            <a:srgbClr val="424242"/>
                          </a:solidFill>
                          <a:latin typeface="+mn-ea"/>
                          <a:ea typeface="+mn-ea"/>
                        </a:rPr>
                        <a:t>오디오 샘플링 속도 변환기</a:t>
                      </a:r>
                      <a:r>
                        <a:rPr lang="en-US" altLang="ko-KR" sz="900" b="0" dirty="0">
                          <a:solidFill>
                            <a:srgbClr val="424242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0" dirty="0">
                          <a:solidFill>
                            <a:srgbClr val="424242"/>
                          </a:solidFill>
                          <a:latin typeface="+mn-ea"/>
                          <a:ea typeface="+mn-ea"/>
                        </a:rPr>
                        <a:t>내장</a:t>
                      </a:r>
                      <a:endParaRPr lang="en-US" altLang="ko-KR" sz="900" b="0" dirty="0">
                        <a:solidFill>
                          <a:srgbClr val="424242"/>
                        </a:solidFill>
                        <a:latin typeface="+mn-ea"/>
                        <a:ea typeface="+mn-ea"/>
                      </a:endParaRPr>
                    </a:p>
                    <a:p>
                      <a:pPr marL="171450" marR="0" lvl="0" indent="-171450" algn="l" defTabSz="685800" rtl="0" eaLnBrk="1" fontAlgn="auto" latinLnBrk="1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tabLst/>
                        <a:defRPr/>
                      </a:pP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매우 짧은 지연시간 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(150ms </a:t>
                      </a:r>
                      <a:r>
                        <a:rPr lang="ko-KR" altLang="en-US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이하</a:t>
                      </a:r>
                      <a:r>
                        <a:rPr lang="en-US" altLang="ko-KR" sz="900" b="0" dirty="0">
                          <a:solidFill>
                            <a:prstClr val="black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171450" lvl="0" indent="-171450">
                        <a:lnSpc>
                          <a:spcPts val="1300"/>
                        </a:lnSpc>
                        <a:buClr>
                          <a:srgbClr val="5B75A7"/>
                        </a:buClr>
                        <a:buSzPct val="80000"/>
                        <a:buFont typeface="맑은 고딕" panose="020B0503020000020004" pitchFamily="50" charset="-127"/>
                        <a:buChar char="■"/>
                        <a:defRPr/>
                      </a:pPr>
                      <a:endParaRPr lang="ko-KR" altLang="en-US" sz="900" b="0" dirty="0">
                        <a:solidFill>
                          <a:prstClr val="black"/>
                        </a:solidFill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6E60FA4-4804-488C-8A85-F991B5B0F038}"/>
              </a:ext>
            </a:extLst>
          </p:cNvPr>
          <p:cNvSpPr txBox="1"/>
          <p:nvPr/>
        </p:nvSpPr>
        <p:spPr>
          <a:xfrm>
            <a:off x="343429" y="713638"/>
            <a:ext cx="14670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790224">
              <a:defRPr/>
            </a:pPr>
            <a:r>
              <a:rPr lang="ko-KR" altLang="en-US" sz="2000" b="1" dirty="0" err="1">
                <a:solidFill>
                  <a:srgbClr val="231F1F"/>
                </a:solidFill>
              </a:rPr>
              <a:t>모듈레이터</a:t>
            </a:r>
            <a:endParaRPr lang="ko-KR" altLang="ko-KR" sz="2000" b="1" dirty="0">
              <a:solidFill>
                <a:srgbClr val="231F1F"/>
              </a:solidFill>
            </a:endParaRPr>
          </a:p>
        </p:txBody>
      </p:sp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7D027AD8-E588-2354-0CF1-18B7B5D5AD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9333423"/>
              </p:ext>
            </p:extLst>
          </p:nvPr>
        </p:nvGraphicFramePr>
        <p:xfrm>
          <a:off x="634783" y="4657957"/>
          <a:ext cx="5489791" cy="3912870"/>
        </p:xfrm>
        <a:graphic>
          <a:graphicData uri="http://schemas.openxmlformats.org/drawingml/2006/table">
            <a:tbl>
              <a:tblPr/>
              <a:tblGrid>
                <a:gridCol w="1871519">
                  <a:extLst>
                    <a:ext uri="{9D8B030D-6E8A-4147-A177-3AD203B41FA5}">
                      <a16:colId xmlns:a16="http://schemas.microsoft.com/office/drawing/2014/main" val="1961052280"/>
                    </a:ext>
                  </a:extLst>
                </a:gridCol>
                <a:gridCol w="3618272">
                  <a:extLst>
                    <a:ext uri="{9D8B030D-6E8A-4147-A177-3AD203B41FA5}">
                      <a16:colId xmlns:a16="http://schemas.microsoft.com/office/drawing/2014/main" val="4278005304"/>
                    </a:ext>
                  </a:extLst>
                </a:gridCol>
              </a:tblGrid>
              <a:tr h="192503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ts val="84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Item</a:t>
                      </a:r>
                      <a:endParaRPr lang="ko-KR" alt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8465102"/>
                  </a:ext>
                </a:extLst>
              </a:tr>
              <a:tr h="140518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Video Input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u="none" strike="noStrike" dirty="0">
                          <a:effectLst/>
                        </a:rPr>
                        <a:t>1 BNC, SDI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685486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HDMI(v.1.4)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686020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RCA, Component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0833113"/>
                  </a:ext>
                </a:extLst>
              </a:tr>
              <a:tr h="20012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RCA, Composite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9838467"/>
                  </a:ext>
                </a:extLst>
              </a:tr>
              <a:tr h="200128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Video Output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RF, VSB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5064614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467" marR="9467" marT="9467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RF(-30dB), VSB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8025101"/>
                  </a:ext>
                </a:extLst>
              </a:tr>
              <a:tr h="297761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Audio Input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 L/R Jack, Stereo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913341"/>
                  </a:ext>
                </a:extLst>
              </a:tr>
              <a:tr h="140518">
                <a:tc rowSpan="3">
                  <a:txBody>
                    <a:bodyPr/>
                    <a:lstStyle/>
                    <a:p>
                      <a:pPr algn="ctr" rtl="0" fontAlgn="t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</a:t>
                      </a:r>
                    </a:p>
                    <a:p>
                      <a:pPr algn="ctr" rtl="0" fontAlgn="t"/>
                      <a:endParaRPr lang="en-US" sz="900" b="1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 fontAlgn="t"/>
                      <a:endParaRPr lang="en-US" sz="900" b="1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 fontAlgn="t"/>
                      <a:endParaRPr lang="en-US" sz="900" b="1" u="none" strike="noStrike" dirty="0">
                        <a:solidFill>
                          <a:schemeClr val="tx2"/>
                        </a:solidFill>
                        <a:effectLst/>
                      </a:endParaRPr>
                    </a:p>
                    <a:p>
                      <a:pPr algn="ctr" rtl="0" fontAlgn="t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Video Signal Format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u="none" strike="noStrike" dirty="0">
                          <a:effectLst/>
                        </a:rPr>
                        <a:t>HDMI:    1920*1080(60p, </a:t>
                      </a:r>
                      <a:r>
                        <a:rPr lang="en-US" altLang="ko-KR" sz="900" u="none" strike="noStrike" dirty="0">
                          <a:effectLst/>
                        </a:rPr>
                        <a:t>59.94p, </a:t>
                      </a:r>
                      <a:r>
                        <a:rPr lang="en-US" sz="900" u="none" strike="noStrike" dirty="0">
                          <a:effectLst/>
                        </a:rPr>
                        <a:t>30p</a:t>
                      </a:r>
                      <a:r>
                        <a:rPr lang="en-US" altLang="ko-KR" sz="900" u="none" strike="noStrike" dirty="0">
                          <a:effectLst/>
                        </a:rPr>
                        <a:t>, 29.97P</a:t>
                      </a:r>
                      <a:r>
                        <a:rPr lang="en-US" sz="900" u="none" strike="noStrike" dirty="0">
                          <a:effectLst/>
                        </a:rPr>
                        <a:t>),</a:t>
                      </a:r>
                      <a:r>
                        <a:rPr lang="en-US" altLang="ko-KR" sz="900" u="none" strike="noStrike" dirty="0">
                          <a:effectLst/>
                        </a:rPr>
                        <a:t>                  </a:t>
                      </a: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u="none" strike="noStrike" dirty="0">
                          <a:effectLst/>
                        </a:rPr>
                        <a:t>            1920*1080(60i,</a:t>
                      </a:r>
                      <a:r>
                        <a:rPr lang="en-US" altLang="ko-KR" sz="900" u="none" strike="noStrike" baseline="0" dirty="0">
                          <a:effectLst/>
                        </a:rPr>
                        <a:t> </a:t>
                      </a:r>
                      <a:r>
                        <a:rPr lang="en-US" altLang="ko-KR" sz="900" u="none" strike="noStrike" dirty="0">
                          <a:effectLst/>
                        </a:rPr>
                        <a:t>59.94i, 30i)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079985"/>
                  </a:ext>
                </a:extLst>
              </a:tr>
              <a:tr h="140518">
                <a:tc vMerge="1">
                  <a:txBody>
                    <a:bodyPr/>
                    <a:lstStyle/>
                    <a:p>
                      <a:pPr algn="l" rtl="0" fontAlgn="t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7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        </a:t>
                      </a:r>
                      <a:r>
                        <a:rPr lang="en-US" sz="9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   </a:t>
                      </a:r>
                      <a:r>
                        <a:rPr lang="en-US" altLang="ko-KR" sz="900" u="none" strike="noStrike" dirty="0">
                          <a:effectLst/>
                        </a:rPr>
                        <a:t>1280*720(60p, 59.94p) 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SDI :      </a:t>
                      </a:r>
                      <a:r>
                        <a:rPr lang="en-US" altLang="ko-KR" sz="900" u="none" strike="noStrike" dirty="0">
                          <a:effectLst/>
                        </a:rPr>
                        <a:t>1920*1080(30p, 29.97p),                  </a:t>
                      </a: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u="none" strike="noStrike" dirty="0">
                          <a:effectLst/>
                        </a:rPr>
                        <a:t>            1920*1080(60i,</a:t>
                      </a:r>
                      <a:r>
                        <a:rPr lang="en-US" altLang="ko-KR" sz="900" u="none" strike="noStrike" baseline="0" dirty="0">
                          <a:effectLst/>
                        </a:rPr>
                        <a:t> </a:t>
                      </a:r>
                      <a:r>
                        <a:rPr lang="en-US" altLang="ko-KR" sz="900" u="none" strike="noStrike" dirty="0">
                          <a:effectLst/>
                        </a:rPr>
                        <a:t>59.94i, 29.97i), 480(60p)</a:t>
                      </a: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7849212"/>
                  </a:ext>
                </a:extLst>
              </a:tr>
              <a:tr h="208787">
                <a:tc vMerge="1">
                  <a:txBody>
                    <a:bodyPr/>
                    <a:lstStyle/>
                    <a:p>
                      <a:pPr algn="l" rtl="0" fontAlgn="t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7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Component :  </a:t>
                      </a:r>
                      <a:r>
                        <a:rPr lang="en-US" altLang="ko-KR" sz="900" u="none" strike="noStrike" dirty="0">
                          <a:effectLst/>
                        </a:rPr>
                        <a:t>1920*1080(60i), 1280*720(60p), </a:t>
                      </a:r>
                    </a:p>
                    <a:p>
                      <a:pPr marL="0" marR="0" lvl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u="none" strike="noStrike" dirty="0">
                          <a:effectLst/>
                        </a:rPr>
                        <a:t>                   480(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/>
                        </a:rPr>
                        <a:t>60p)</a:t>
                      </a:r>
                    </a:p>
                  </a:txBody>
                  <a:tcPr marL="9467" marR="9467" marT="9466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8616794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Delay Time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150ms~650ms(1080i/60 </a:t>
                      </a:r>
                      <a:r>
                        <a:rPr lang="ko-KR" altLang="en-US" sz="900" u="none" strike="noStrike" dirty="0">
                          <a:effectLst/>
                        </a:rPr>
                        <a:t>기준</a:t>
                      </a:r>
                      <a:r>
                        <a:rPr lang="en-US" altLang="ko-KR" sz="900" u="none" strike="noStrike" dirty="0">
                          <a:effectLst/>
                        </a:rPr>
                        <a:t>)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7534682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Video Encoding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MPEG-2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4406660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Audio Encoding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Dolby AC-3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748972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Power Requirements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AC100-240V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80736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Power Consumption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25W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464813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Operating Temperature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0~40°C(32~104°F)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246944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Product Weight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2.4Kg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354838"/>
                  </a:ext>
                </a:extLst>
              </a:tr>
              <a:tr h="1405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1" u="none" strike="noStrike" dirty="0">
                          <a:solidFill>
                            <a:schemeClr val="tx2"/>
                          </a:solidFill>
                          <a:effectLst/>
                        </a:rPr>
                        <a:t> Dimension</a:t>
                      </a:r>
                      <a:endParaRPr lang="en-US" sz="900" b="1" i="0" u="none" strike="noStrike" dirty="0">
                        <a:solidFill>
                          <a:schemeClr val="tx2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u="none" strike="noStrike" dirty="0">
                          <a:effectLst/>
                        </a:rPr>
                        <a:t>483(W) * 44(H) * 240(D) mm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/>
                      </a:endParaRPr>
                    </a:p>
                  </a:txBody>
                  <a:tcPr marL="9467" marR="9467" marT="946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911221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E6611307-E625-EA06-CDAE-FB5B1954D064}"/>
              </a:ext>
            </a:extLst>
          </p:cNvPr>
          <p:cNvGrpSpPr/>
          <p:nvPr/>
        </p:nvGrpSpPr>
        <p:grpSpPr>
          <a:xfrm>
            <a:off x="699287" y="2037587"/>
            <a:ext cx="2276175" cy="675871"/>
            <a:chOff x="860255" y="1781683"/>
            <a:chExt cx="2227093" cy="559762"/>
          </a:xfrm>
          <a:noFill/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2BA2B3D5-FC2C-EEEA-C31B-951731CA5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0255" y="1781683"/>
              <a:ext cx="2227093" cy="272119"/>
            </a:xfrm>
            <a:prstGeom prst="rect">
              <a:avLst/>
            </a:prstGeom>
            <a:grpFill/>
          </p:spPr>
        </p:pic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B8AD95BE-CBDE-65F5-64B6-D9FEA6A1FB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9048" y="2057336"/>
              <a:ext cx="2206036" cy="284109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265</Words>
  <Application>Microsoft Office PowerPoint</Application>
  <PresentationFormat>A4 용지(210x297mm)</PresentationFormat>
  <Paragraphs>61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119</cp:revision>
  <cp:lastPrinted>2026-05-06T02:47:12Z</cp:lastPrinted>
  <dcterms:created xsi:type="dcterms:W3CDTF">2026-04-16T00:46:52Z</dcterms:created>
  <dcterms:modified xsi:type="dcterms:W3CDTF">2026-07-31T00:58:00Z</dcterms:modified>
  <cp:version/>
</cp:coreProperties>
</file>