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89" r:id="rId2"/>
    <p:sldId id="291" r:id="rId3"/>
    <p:sldId id="290" r:id="rId4"/>
  </p:sldIdLst>
  <p:sldSz cx="6858000" cy="9144000" type="screen4x3"/>
  <p:notesSz cx="6735763" cy="9866313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sz="1400" b="1" kern="1200">
        <a:solidFill>
          <a:srgbClr val="FFFFFF"/>
        </a:solidFill>
        <a:latin typeface="맑은 고딕" pitchFamily="50" charset="-127"/>
        <a:ea typeface="굴림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400" b="1" kern="1200">
        <a:solidFill>
          <a:srgbClr val="FFFFFF"/>
        </a:solidFill>
        <a:latin typeface="맑은 고딕" pitchFamily="50" charset="-127"/>
        <a:ea typeface="굴림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400" b="1" kern="1200">
        <a:solidFill>
          <a:srgbClr val="FFFFFF"/>
        </a:solidFill>
        <a:latin typeface="맑은 고딕" pitchFamily="50" charset="-127"/>
        <a:ea typeface="굴림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400" b="1" kern="1200">
        <a:solidFill>
          <a:srgbClr val="FFFFFF"/>
        </a:solidFill>
        <a:latin typeface="맑은 고딕" pitchFamily="50" charset="-127"/>
        <a:ea typeface="굴림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400" b="1" kern="1200">
        <a:solidFill>
          <a:srgbClr val="FFFFFF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400" b="1" kern="1200">
        <a:solidFill>
          <a:srgbClr val="FFFFFF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400" b="1" kern="1200">
        <a:solidFill>
          <a:srgbClr val="FFFFFF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400" b="1" kern="1200">
        <a:solidFill>
          <a:srgbClr val="FFFFFF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400" b="1" kern="1200">
        <a:solidFill>
          <a:srgbClr val="FFFFFF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07">
          <p15:clr>
            <a:srgbClr val="A4A3A4"/>
          </p15:clr>
        </p15:guide>
        <p15:guide id="2" pos="41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0000CC"/>
    <a:srgbClr val="000066"/>
    <a:srgbClr val="FFFFCC"/>
    <a:srgbClr val="FF5050"/>
    <a:srgbClr val="99CCFF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80941" autoAdjust="0"/>
  </p:normalViewPr>
  <p:slideViewPr>
    <p:cSldViewPr snapToGrid="0" showGuides="1">
      <p:cViewPr>
        <p:scale>
          <a:sx n="100" d="100"/>
          <a:sy n="100" d="100"/>
        </p:scale>
        <p:origin x="-2892" y="384"/>
      </p:cViewPr>
      <p:guideLst>
        <p:guide orient="horz" pos="107"/>
        <p:guide pos="41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129" cy="49347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077" y="0"/>
            <a:ext cx="2920128" cy="49347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5EAD759-2E71-47B9-B5C2-58D5C0481EC4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275"/>
            <a:ext cx="2920129" cy="493473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077" y="9371275"/>
            <a:ext cx="2920128" cy="493473"/>
          </a:xfrm>
          <a:prstGeom prst="rect">
            <a:avLst/>
          </a:prstGeom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b="0">
                <a:solidFill>
                  <a:schemeClr val="tx1"/>
                </a:solidFill>
                <a:ea typeface="맑은 고딕" pitchFamily="50" charset="-127"/>
              </a:defRPr>
            </a:lvl1pPr>
          </a:lstStyle>
          <a:p>
            <a:pPr>
              <a:defRPr/>
            </a:pPr>
            <a:fld id="{A9FC4BF2-AA43-4C6E-A1ED-572CBE12B04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717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129" cy="49347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 eaLnBrk="1" latinLnBrk="1" hangingPunct="1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077" y="0"/>
            <a:ext cx="2920128" cy="49347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 eaLnBrk="1" latinLnBrk="1" hangingPunct="1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fld id="{C3AABF53-E75F-4F90-A578-BD2549E4501A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981200" y="739775"/>
            <a:ext cx="2773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2798" y="4685638"/>
            <a:ext cx="5390168" cy="4441250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75"/>
            <a:ext cx="2920129" cy="493473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 eaLnBrk="1" latinLnBrk="1" hangingPunct="1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077" y="9371275"/>
            <a:ext cx="2920128" cy="493473"/>
          </a:xfrm>
          <a:prstGeom prst="rect">
            <a:avLst/>
          </a:prstGeom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fld id="{5C3BBC8A-15E8-4BDB-8DC9-7279E14F93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1436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300" indent="-284418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2360" indent="-228159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598678" indent="-228159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6559" indent="-228159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06627" indent="-2281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56695" indent="-2281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06762" indent="-2281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56830" indent="-2281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</a:pPr>
            <a:fld id="{59DD075C-AC32-49A0-A55B-7D006BAEFBB2}" type="slidenum">
              <a:rPr lang="ko-KR" altLang="en-US" smtClean="0">
                <a:solidFill>
                  <a:srgbClr val="FFFFFF"/>
                </a:solidFill>
              </a:rPr>
              <a:pPr>
                <a:spcBef>
                  <a:spcPct val="0"/>
                </a:spcBef>
              </a:pPr>
              <a:t>2</a:t>
            </a:fld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2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300" indent="-284418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2360" indent="-228159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598678" indent="-228159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6559" indent="-228159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06627" indent="-2281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56695" indent="-2281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06762" indent="-2281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56830" indent="-22815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</a:pPr>
            <a:fld id="{59DD075C-AC32-49A0-A55B-7D006BAEFBB2}" type="slidenum">
              <a:rPr lang="ko-KR" altLang="en-US" smtClean="0">
                <a:solidFill>
                  <a:srgbClr val="FFFFFF"/>
                </a:solidFill>
              </a:rPr>
              <a:pPr>
                <a:spcBef>
                  <a:spcPct val="0"/>
                </a:spcBef>
              </a:pPr>
              <a:t>3</a:t>
            </a:fld>
            <a:endParaRPr lang="ko-KR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54008-3C46-4BEC-A8D3-3D1CA5E179AE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C4175-BD54-4111-ADD0-C037391C0AD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098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E4966-FBE9-4301-ADB7-D1A4351CB803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AB533-3ED6-4002-9157-601BC36C3B4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52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07B86-6BFE-4DA9-A618-E7C6187C8968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9EBCF-39B5-4A50-8CA9-3557A4327D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7583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23D66-03F1-437A-83F9-FB5E76B07117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95B92-29CB-4240-B80B-041DA6E73E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448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3441F-F218-4639-8963-0131AD2584DA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40563-8E16-4228-8B14-2DE757472D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85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1974B-27DC-407B-9FEE-FCB486294E3A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3BD94-DB81-4479-A32D-CDB3A26934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707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39A08-D39F-455F-83D4-F06D59828462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A9B1E-99DA-4992-8F48-3C564F3AB9C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712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E37D9-A3F0-42D7-BFA6-52BF095A7C30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1D6C3-BAAA-4F16-A9A0-FF4FF09132D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228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A0C7C-290D-4B59-9921-0B5312954C1C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95188-DBFC-4579-B954-1F72CFD782E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78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ADCDE-70AB-4D26-B56E-F1435F79526B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37E1F-C619-49EF-9D1F-D76DD7F446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296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8EB2E-6DB1-4BBA-AAAC-2F6F1B7371F1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4FF25-DA43-438C-A41C-035A6F4288F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374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56A785D-A0E5-485D-8923-607DFE0690B2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 b="0">
                <a:solidFill>
                  <a:srgbClr val="898989"/>
                </a:solidFill>
                <a:ea typeface="맑은 고딕" pitchFamily="50" charset="-127"/>
              </a:defRPr>
            </a:lvl1pPr>
          </a:lstStyle>
          <a:p>
            <a:pPr>
              <a:defRPr/>
            </a:pPr>
            <a:fld id="{8A0D7674-734A-4131-AA1D-EED44857336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390" y="3782814"/>
            <a:ext cx="3924350" cy="2481286"/>
          </a:xfrm>
          <a:prstGeom prst="rect">
            <a:avLst/>
          </a:prstGeom>
        </p:spPr>
      </p:pic>
      <p:sp>
        <p:nvSpPr>
          <p:cNvPr id="2050" name="직사각형 1"/>
          <p:cNvSpPr>
            <a:spLocks noChangeArrowheads="1"/>
          </p:cNvSpPr>
          <p:nvPr/>
        </p:nvSpPr>
        <p:spPr bwMode="auto">
          <a:xfrm>
            <a:off x="1858963" y="781296"/>
            <a:ext cx="2691891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">
              <a:buNone/>
            </a:pPr>
            <a:r>
              <a:rPr lang="en-US" altLang="ko-KR" sz="3600" dirty="0"/>
              <a:t>Spec </a:t>
            </a:r>
            <a:r>
              <a:rPr lang="en-US" altLang="ko-KR" sz="3600" dirty="0" smtClean="0"/>
              <a:t>Sheet</a:t>
            </a:r>
          </a:p>
          <a:p>
            <a:pPr algn="ctr" eaLnBrk="1" fontAlgn="b" latinLnBrk="0">
              <a:spcBef>
                <a:spcPct val="0"/>
              </a:spcBef>
              <a:buFontTx/>
              <a:buNone/>
            </a:pPr>
            <a:r>
              <a:rPr lang="en-US" altLang="ko-KR" sz="1600" dirty="0" smtClean="0">
                <a:solidFill>
                  <a:prstClr val="black"/>
                </a:solidFill>
              </a:rPr>
              <a:t>AI </a:t>
            </a:r>
            <a:r>
              <a:rPr lang="ko-KR" altLang="en-US" sz="1600" dirty="0" smtClean="0">
                <a:solidFill>
                  <a:prstClr val="black"/>
                </a:solidFill>
              </a:rPr>
              <a:t>실시간 번역 </a:t>
            </a:r>
            <a:r>
              <a:rPr lang="ko-KR" altLang="en-US" sz="1600" dirty="0" smtClean="0">
                <a:solidFill>
                  <a:prstClr val="black"/>
                </a:solidFill>
              </a:rPr>
              <a:t>소프트웨어</a:t>
            </a:r>
            <a:endParaRPr lang="en-US" altLang="ko-KR" sz="1600" dirty="0" smtClean="0">
              <a:solidFill>
                <a:prstClr val="black"/>
              </a:solidFill>
            </a:endParaRPr>
          </a:p>
        </p:txBody>
      </p:sp>
      <p:sp>
        <p:nvSpPr>
          <p:cNvPr id="2051" name="직사각형 2"/>
          <p:cNvSpPr>
            <a:spLocks noChangeArrowheads="1"/>
          </p:cNvSpPr>
          <p:nvPr/>
        </p:nvSpPr>
        <p:spPr bwMode="auto">
          <a:xfrm>
            <a:off x="2779713" y="2100509"/>
            <a:ext cx="342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 eaLnBrk="1" fontAlgn="b" latinLnBrk="0">
              <a:spcBef>
                <a:spcPct val="0"/>
              </a:spcBef>
              <a:buFontTx/>
              <a:buNone/>
            </a:pPr>
            <a:r>
              <a:rPr lang="ko-KR" altLang="en-US" sz="1400" dirty="0">
                <a:solidFill>
                  <a:prstClr val="black"/>
                </a:solidFill>
              </a:rPr>
              <a:t>모델명</a:t>
            </a:r>
            <a:r>
              <a:rPr lang="en-US" altLang="ko-KR" sz="1400" dirty="0">
                <a:solidFill>
                  <a:prstClr val="black"/>
                </a:solidFill>
              </a:rPr>
              <a:t> </a:t>
            </a:r>
            <a:r>
              <a:rPr lang="en-US" altLang="ko-KR" sz="1400">
                <a:solidFill>
                  <a:prstClr val="black"/>
                </a:solidFill>
              </a:rPr>
              <a:t>: </a:t>
            </a:r>
            <a:r>
              <a:rPr lang="en-US" altLang="ko-KR" sz="1400" smtClean="0">
                <a:solidFill>
                  <a:prstClr val="black"/>
                </a:solidFill>
              </a:rPr>
              <a:t>AI-SMART TR</a:t>
            </a:r>
            <a:endParaRPr lang="ko-KR" altLang="ko-KR" sz="1400" dirty="0">
              <a:solidFill>
                <a:prstClr val="black"/>
              </a:solidFill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830263" y="8081963"/>
            <a:ext cx="5197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Line 7"/>
          <p:cNvSpPr>
            <a:spLocks noChangeShapeType="1"/>
          </p:cNvSpPr>
          <p:nvPr/>
        </p:nvSpPr>
        <p:spPr bwMode="auto">
          <a:xfrm>
            <a:off x="668337" y="2044946"/>
            <a:ext cx="55721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3101975" y="8239125"/>
            <a:ext cx="17938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36600" eaLnBrk="0" hangingPunct="0"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1pPr>
            <a:lvl2pPr marL="742950" indent="-285750" defTabSz="736600" eaLnBrk="0" hangingPunct="0"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2pPr>
            <a:lvl3pPr marL="1143000" indent="-228600" defTabSz="736600" eaLnBrk="0" hangingPunct="0"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3pPr>
            <a:lvl4pPr marL="1600200" indent="-228600" defTabSz="736600" eaLnBrk="0" hangingPunct="0"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4pPr>
            <a:lvl5pPr marL="2057400" indent="-228600" defTabSz="736600" eaLnBrk="0" hangingPunct="0"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5pPr>
            <a:lvl6pPr marL="25146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6pPr>
            <a:lvl7pPr marL="29718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7pPr>
            <a:lvl8pPr marL="34290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8pPr>
            <a:lvl9pPr marL="38862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9pPr>
          </a:lstStyle>
          <a:p>
            <a:pPr eaLnBrk="1" latinLnBrk="1" hangingPunct="1">
              <a:defRPr/>
            </a:pPr>
            <a:r>
              <a:rPr lang="ko-KR" altLang="en-US" sz="1400">
                <a:solidFill>
                  <a:prstClr val="black">
                    <a:lumMod val="50000"/>
                    <a:lumOff val="50000"/>
                  </a:prstClr>
                </a:solidFill>
                <a:latin typeface="맑은 고딕" pitchFamily="50" charset="-127"/>
                <a:ea typeface="맑은 고딕" pitchFamily="50" charset="-127"/>
              </a:rPr>
              <a:t>보은전자방송통신</a:t>
            </a:r>
            <a:r>
              <a:rPr lang="en-US" altLang="ko-KR" sz="1400">
                <a:solidFill>
                  <a:prstClr val="black">
                    <a:lumMod val="50000"/>
                    <a:lumOff val="50000"/>
                  </a:prstClr>
                </a:solidFill>
                <a:latin typeface="맑은 고딕" pitchFamily="50" charset="-127"/>
                <a:ea typeface="맑은 고딕" pitchFamily="50" charset="-127"/>
              </a:rPr>
              <a:t>㈜</a:t>
            </a:r>
          </a:p>
        </p:txBody>
      </p:sp>
      <p:pic>
        <p:nvPicPr>
          <p:cNvPr id="2055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8256588"/>
            <a:ext cx="7207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1751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직사각형 1"/>
          <p:cNvSpPr>
            <a:spLocks noChangeArrowheads="1"/>
          </p:cNvSpPr>
          <p:nvPr/>
        </p:nvSpPr>
        <p:spPr bwMode="auto">
          <a:xfrm>
            <a:off x="373533" y="665163"/>
            <a:ext cx="8150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buNone/>
            </a:pPr>
            <a:r>
              <a:rPr lang="en-US" altLang="ko-KR" sz="1600" dirty="0"/>
              <a:t>Profile</a:t>
            </a:r>
          </a:p>
        </p:txBody>
      </p:sp>
      <p:sp>
        <p:nvSpPr>
          <p:cNvPr id="3076" name="Text Box 53"/>
          <p:cNvSpPr txBox="1">
            <a:spLocks noChangeArrowheads="1"/>
          </p:cNvSpPr>
          <p:nvPr/>
        </p:nvSpPr>
        <p:spPr bwMode="auto">
          <a:xfrm>
            <a:off x="646112" y="1119188"/>
            <a:ext cx="5788025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736600"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736600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736600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736600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736600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736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736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736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736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lnSpc>
                <a:spcPct val="150000"/>
              </a:lnSpc>
              <a:buFont typeface="Arial" charset="0"/>
              <a:buNone/>
            </a:pPr>
            <a:r>
              <a:rPr lang="ko-KR" altLang="en-US" sz="1100" b="0">
                <a:solidFill>
                  <a:prstClr val="black"/>
                </a:solidFill>
                <a:latin typeface="맑은 고딕"/>
                <a:ea typeface="맑은 고딕"/>
              </a:rPr>
              <a:t>학교나 관공서등에서 강상가 강의를 할 때 강사의 음성을 실시간으로 번역하여 자막으로 표시하는 </a:t>
            </a:r>
            <a:r>
              <a:rPr lang="ko-KR" altLang="en-US" sz="1100" b="0" smtClean="0">
                <a:solidFill>
                  <a:prstClr val="black"/>
                </a:solidFill>
                <a:latin typeface="맑은 고딕"/>
                <a:ea typeface="맑은 고딕"/>
              </a:rPr>
              <a:t>프로그램입니다</a:t>
            </a:r>
            <a:r>
              <a:rPr lang="en-US" altLang="ko-KR" sz="1100" b="0">
                <a:solidFill>
                  <a:prstClr val="black"/>
                </a:solidFill>
                <a:latin typeface="맑은 고딕"/>
                <a:ea typeface="맑은 고딕"/>
              </a:rPr>
              <a:t>. </a:t>
            </a:r>
            <a:r>
              <a:rPr lang="ko-KR" altLang="en-US" sz="1100" b="0">
                <a:solidFill>
                  <a:prstClr val="black"/>
                </a:solidFill>
                <a:latin typeface="맑은 고딕"/>
                <a:ea typeface="맑은 고딕"/>
              </a:rPr>
              <a:t>주로 온라인 강의나 동영상 강의 콘텐츠를 제작하기 위해 강의를 진행하거나 학생 그룹을 구성하여 주제를 선정한 후 프로젝트</a:t>
            </a:r>
            <a:r>
              <a:rPr lang="en-US" altLang="ko-KR" sz="1100" b="0">
                <a:solidFill>
                  <a:prstClr val="black"/>
                </a:solidFill>
                <a:latin typeface="맑은 고딕"/>
                <a:ea typeface="맑은 고딕"/>
              </a:rPr>
              <a:t>(PBL) </a:t>
            </a:r>
            <a:r>
              <a:rPr lang="ko-KR" altLang="en-US" sz="1100" b="0">
                <a:solidFill>
                  <a:prstClr val="black"/>
                </a:solidFill>
                <a:latin typeface="맑은 고딕"/>
                <a:ea typeface="맑은 고딕"/>
              </a:rPr>
              <a:t>형식으로 토론 수업을 진행할 때 사용하며 실시간 번역은 </a:t>
            </a:r>
            <a:r>
              <a:rPr lang="en-US" altLang="ko-KR" sz="1100" b="0">
                <a:solidFill>
                  <a:prstClr val="black"/>
                </a:solidFill>
                <a:latin typeface="맑은 고딕"/>
                <a:ea typeface="맑은 고딕"/>
              </a:rPr>
              <a:t>AI </a:t>
            </a:r>
            <a:r>
              <a:rPr lang="ko-KR" altLang="en-US" sz="1100" b="0">
                <a:solidFill>
                  <a:prstClr val="black"/>
                </a:solidFill>
                <a:latin typeface="맑은 고딕"/>
                <a:ea typeface="맑은 고딕"/>
              </a:rPr>
              <a:t>알고리즘을 이용하여 강사의 음성을 인식하여 문자로 변환후 원하는 외국어로 번역하여 강사 디스플레이에 표시합니다</a:t>
            </a:r>
            <a:endParaRPr lang="en-US" altLang="ko-KR" sz="1100" b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  <p:sp>
        <p:nvSpPr>
          <p:cNvPr id="7" name="직사각형 1"/>
          <p:cNvSpPr>
            <a:spLocks noChangeArrowheads="1"/>
          </p:cNvSpPr>
          <p:nvPr/>
        </p:nvSpPr>
        <p:spPr bwMode="auto">
          <a:xfrm>
            <a:off x="395288" y="2994000"/>
            <a:ext cx="10059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buNone/>
            </a:pPr>
            <a:r>
              <a:rPr lang="en-US" altLang="ko-KR" sz="1600" dirty="0"/>
              <a:t>Features</a:t>
            </a:r>
          </a:p>
        </p:txBody>
      </p:sp>
      <p:sp>
        <p:nvSpPr>
          <p:cNvPr id="9" name="직사각형 5"/>
          <p:cNvSpPr>
            <a:spLocks noChangeArrowheads="1"/>
          </p:cNvSpPr>
          <p:nvPr/>
        </p:nvSpPr>
        <p:spPr bwMode="auto">
          <a:xfrm>
            <a:off x="646113" y="3409039"/>
            <a:ext cx="5788025" cy="443198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None/>
              <a:defRPr/>
            </a:pPr>
            <a:r>
              <a:rPr lang="en-US" altLang="ko-KR" sz="1200" dirty="0">
                <a:solidFill>
                  <a:prstClr val="black"/>
                </a:solidFill>
                <a:latin typeface="맑은 고딕"/>
                <a:ea typeface="맑은 고딕"/>
              </a:rPr>
              <a:t>AI </a:t>
            </a:r>
            <a:r>
              <a:rPr lang="ko-KR" altLang="en-US" sz="1200" dirty="0">
                <a:solidFill>
                  <a:prstClr val="black"/>
                </a:solidFill>
                <a:latin typeface="맑은 고딕"/>
                <a:ea typeface="맑은 고딕"/>
              </a:rPr>
              <a:t>알고리즘을 이용한 강사의 음성 인식 및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번역</a:t>
            </a:r>
            <a:r>
              <a:rPr lang="en-US" altLang="ko-KR" sz="120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(</a:t>
            </a:r>
            <a:r>
              <a:rPr lang="en-US" altLang="ko-KR" sz="1200" kern="0" dirty="0">
                <a:solidFill>
                  <a:prstClr val="black"/>
                </a:solidFill>
                <a:latin typeface="맑은 고딕"/>
                <a:ea typeface="맑은 고딕"/>
              </a:rPr>
              <a:t>100</a:t>
            </a:r>
            <a:r>
              <a:rPr lang="ko-KR" altLang="en-US" sz="1200" kern="0" dirty="0">
                <a:solidFill>
                  <a:prstClr val="black"/>
                </a:solidFill>
                <a:latin typeface="맑은 고딕"/>
                <a:ea typeface="맑은 고딕"/>
              </a:rPr>
              <a:t>개 이상의 언어 지원</a:t>
            </a:r>
            <a:r>
              <a:rPr lang="en-US" altLang="ko-KR" sz="1200" kern="0" dirty="0">
                <a:solidFill>
                  <a:prstClr val="black"/>
                </a:solidFill>
                <a:latin typeface="맑은 고딕"/>
                <a:ea typeface="맑은 고딕"/>
              </a:rPr>
              <a:t>)</a:t>
            </a:r>
          </a:p>
          <a:p>
            <a:pPr indent="182563" eaLnBrk="1" hangingPunct="1">
              <a:lnSpc>
                <a:spcPct val="200000"/>
              </a:lnSpc>
              <a:spcBef>
                <a:spcPct val="0"/>
              </a:spcBef>
              <a:buNone/>
              <a:defRPr/>
            </a:pPr>
            <a:r>
              <a:rPr lang="ko-KR" altLang="en-US" sz="11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강사의 음성을 자동 </a:t>
            </a:r>
            <a:r>
              <a:rPr lang="ko-KR" altLang="en-US" sz="1100" b="0" kern="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인식후</a:t>
            </a:r>
            <a:r>
              <a:rPr lang="ko-KR" altLang="en-US" sz="11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 자막으로 표시</a:t>
            </a:r>
            <a:endParaRPr lang="en-US" altLang="ko-KR" sz="1100" b="0" kern="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indent="182563"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ko-KR" altLang="en-US" sz="11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강사 언어 자동 </a:t>
            </a:r>
            <a:r>
              <a:rPr lang="ko-KR" altLang="en-US" sz="1100" b="0" kern="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인식후</a:t>
            </a:r>
            <a:r>
              <a:rPr lang="ko-KR" altLang="en-US" sz="11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 원하는 외국어로 번역 자막 표시</a:t>
            </a:r>
            <a:endParaRPr lang="en-US" altLang="ko-KR" sz="1100" b="0" kern="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indent="182563" eaLnBrk="1" hangingPunct="1">
              <a:lnSpc>
                <a:spcPct val="200000"/>
              </a:lnSpc>
              <a:spcBef>
                <a:spcPct val="0"/>
              </a:spcBef>
              <a:buNone/>
              <a:defRPr/>
            </a:pPr>
            <a:r>
              <a:rPr lang="ko-KR" altLang="en-US" sz="11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실시간 강의를 녹화할 때 자막파일 생성</a:t>
            </a:r>
            <a:endParaRPr lang="en-US" altLang="ko-KR" sz="1100" b="0" kern="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자막전용 </a:t>
            </a:r>
            <a:r>
              <a:rPr lang="ko-KR" altLang="en-US" sz="1200" dirty="0">
                <a:solidFill>
                  <a:prstClr val="black"/>
                </a:solidFill>
                <a:latin typeface="맑은 고딕"/>
                <a:ea typeface="맑은 고딕"/>
              </a:rPr>
              <a:t>모니터를 이용한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자막출력</a:t>
            </a:r>
            <a:endParaRPr lang="en-US" altLang="ko-KR" sz="120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indent="182563"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en-US" altLang="ko-KR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4</a:t>
            </a:r>
            <a:r>
              <a:rPr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개의 자막 전용 모니터 지원</a:t>
            </a:r>
            <a:endParaRPr lang="en-US" altLang="ko-KR" sz="1200" b="0" kern="0" dirty="0" smtClean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ko-KR" altLang="en-US" sz="1200" dirty="0">
                <a:solidFill>
                  <a:prstClr val="black"/>
                </a:solidFill>
                <a:latin typeface="맑은 고딕"/>
                <a:ea typeface="맑은 고딕"/>
              </a:rPr>
              <a:t>다양한 자막표시 레이아웃 템플릿</a:t>
            </a:r>
            <a:endParaRPr lang="en-US" altLang="ko-KR" sz="1200" b="0" kern="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indent="182563"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en-US" altLang="ko-KR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6</a:t>
            </a:r>
            <a:r>
              <a:rPr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개의 자막표시 레이아웃 템플릿 제공</a:t>
            </a:r>
            <a:endParaRPr lang="en-US" altLang="ko-KR" sz="1200" b="0" kern="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indent="182563"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템플릿마다 최대 </a:t>
            </a:r>
            <a:r>
              <a:rPr lang="en-US" altLang="ko-KR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4</a:t>
            </a:r>
            <a:r>
              <a:rPr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개의 자막 </a:t>
            </a:r>
            <a:r>
              <a:rPr lang="ko-KR" altLang="en-US" sz="1200" b="0" kern="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표시창</a:t>
            </a:r>
            <a:r>
              <a:rPr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 제공</a:t>
            </a:r>
            <a:endParaRPr lang="en-US" altLang="ko-KR" sz="1200" b="0" kern="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동영상 자막 </a:t>
            </a:r>
            <a:r>
              <a:rPr lang="ko-KR" altLang="en-US" sz="120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생성기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(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강의녹화기 전용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)</a:t>
            </a:r>
          </a:p>
          <a:p>
            <a:pPr indent="180975"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동영상 파일 </a:t>
            </a:r>
            <a:r>
              <a:rPr lang="ko-KR" altLang="en-US" sz="1200" b="0" kern="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음성인식후</a:t>
            </a:r>
            <a:r>
              <a:rPr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 번역자막 파일 생성</a:t>
            </a:r>
            <a:r>
              <a:rPr lang="en-US" altLang="ko-KR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, </a:t>
            </a:r>
            <a:r>
              <a:rPr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파일 </a:t>
            </a:r>
            <a:r>
              <a:rPr lang="ko-KR" altLang="en-US" sz="1200" b="0" kern="0" dirty="0" err="1" smtClean="0">
                <a:solidFill>
                  <a:prstClr val="black"/>
                </a:solidFill>
                <a:latin typeface="맑은 고딕"/>
                <a:ea typeface="맑은 고딕"/>
              </a:rPr>
              <a:t>재생시</a:t>
            </a:r>
            <a:r>
              <a:rPr lang="ko-KR" altLang="en-US" sz="1200" b="0" kern="0" dirty="0" smtClean="0">
                <a:solidFill>
                  <a:prstClr val="black"/>
                </a:solidFill>
                <a:latin typeface="맑은 고딕"/>
                <a:ea typeface="맑은 고딕"/>
              </a:rPr>
              <a:t> 자막 표시</a:t>
            </a:r>
            <a:endParaRPr lang="en-US" altLang="ko-KR" sz="1200" b="0" kern="0" dirty="0">
              <a:solidFill>
                <a:prstClr val="black"/>
              </a:solidFill>
              <a:latin typeface="맑은 고딕"/>
              <a:ea typeface="맑은 고딕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  <a:defRPr/>
            </a:pP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강사와 </a:t>
            </a:r>
            <a:r>
              <a:rPr lang="ko-KR" altLang="en-US" sz="1200" dirty="0">
                <a:solidFill>
                  <a:prstClr val="black"/>
                </a:solidFill>
                <a:latin typeface="맑은 고딕"/>
                <a:ea typeface="맑은 고딕"/>
              </a:rPr>
              <a:t>학생의 실시간 번역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채팅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(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토론수업 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S/W </a:t>
            </a:r>
            <a:r>
              <a:rPr lang="ko-KR" altLang="en-US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전용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  <a:ea typeface="맑은 고딕"/>
              </a:rPr>
              <a:t>)</a:t>
            </a:r>
            <a:endParaRPr lang="en-US" altLang="ko-KR" sz="1200" kern="0" dirty="0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060290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1"/>
          <p:cNvSpPr>
            <a:spLocks noChangeArrowheads="1"/>
          </p:cNvSpPr>
          <p:nvPr/>
        </p:nvSpPr>
        <p:spPr bwMode="auto">
          <a:xfrm>
            <a:off x="395288" y="686867"/>
            <a:ext cx="10775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latinLnBrk="0" hangingPunct="1">
              <a:spcBef>
                <a:spcPct val="0"/>
              </a:spcBef>
              <a:buFontTx/>
              <a:buNone/>
            </a:pPr>
            <a:r>
              <a:rPr lang="ko-KR" altLang="en-US" sz="1600" smtClean="0">
                <a:solidFill>
                  <a:prstClr val="black"/>
                </a:solidFill>
              </a:rPr>
              <a:t>적용 제품</a:t>
            </a:r>
            <a:endParaRPr lang="ko-KR" altLang="ko-KR" sz="1600" dirty="0">
              <a:solidFill>
                <a:prstClr val="black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30223" y="4341145"/>
            <a:ext cx="5267325" cy="29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74901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85D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 latinLnBrk="1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lnSpc>
                <a:spcPct val="150000"/>
              </a:lnSpc>
              <a:spcBef>
                <a:spcPct val="0"/>
              </a:spcBef>
              <a:buFont typeface="Arial" charset="0"/>
              <a:buNone/>
            </a:pPr>
            <a:r>
              <a:rPr lang="en-US" altLang="ko-KR" sz="1000" b="0" smtClean="0">
                <a:solidFill>
                  <a:prstClr val="black"/>
                </a:solidFill>
                <a:cs typeface="Arial" charset="0"/>
                <a:sym typeface="Wingdings"/>
              </a:rPr>
              <a:t> </a:t>
            </a:r>
            <a:r>
              <a:rPr lang="ko-KR" altLang="en-US" sz="1000" b="0" smtClean="0">
                <a:solidFill>
                  <a:prstClr val="black"/>
                </a:solidFill>
                <a:cs typeface="Arial" charset="0"/>
              </a:rPr>
              <a:t>본 </a:t>
            </a:r>
            <a:r>
              <a:rPr lang="ko-KR" altLang="en-US" sz="1000" b="0">
                <a:solidFill>
                  <a:prstClr val="black"/>
                </a:solidFill>
                <a:cs typeface="Arial" charset="0"/>
              </a:rPr>
              <a:t>사양은 시스템 개선</a:t>
            </a:r>
            <a:r>
              <a:rPr lang="en-US" altLang="ko-KR" sz="1000" b="0">
                <a:solidFill>
                  <a:prstClr val="black"/>
                </a:solidFill>
                <a:cs typeface="Arial" charset="0"/>
              </a:rPr>
              <a:t>, </a:t>
            </a:r>
            <a:r>
              <a:rPr lang="ko-KR" altLang="en-US" sz="1000" b="0">
                <a:solidFill>
                  <a:prstClr val="black"/>
                </a:solidFill>
                <a:cs typeface="Arial" charset="0"/>
              </a:rPr>
              <a:t>품질향상을 위하여 별도의 예고 없이 수정될 수 있습니다</a:t>
            </a:r>
            <a:r>
              <a:rPr lang="en-US" altLang="ko-KR" sz="1000" b="0">
                <a:solidFill>
                  <a:prstClr val="black"/>
                </a:solidFill>
                <a:cs typeface="Arial" charset="0"/>
              </a:rPr>
              <a:t>.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459136"/>
              </p:ext>
            </p:extLst>
          </p:nvPr>
        </p:nvGraphicFramePr>
        <p:xfrm>
          <a:off x="838200" y="1363887"/>
          <a:ext cx="3600000" cy="2519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778"/>
                <a:gridCol w="2222222"/>
              </a:tblGrid>
              <a:tr h="33698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i="0" u="none" strike="noStrike" baseline="0" dirty="0" err="1" smtClean="0">
                          <a:solidFill>
                            <a:srgbClr val="3D3939"/>
                          </a:solidFill>
                          <a:latin typeface="+mn-ea"/>
                          <a:ea typeface="+mn-ea"/>
                        </a:rPr>
                        <a:t>제품군</a:t>
                      </a:r>
                      <a:endParaRPr lang="en-US" altLang="ko-KR" sz="1100" b="1" i="0" u="none" strike="noStrike" baseline="0" dirty="0" smtClean="0">
                        <a:solidFill>
                          <a:srgbClr val="3D3939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i="0" u="none" strike="noStrike" baseline="0" smtClean="0">
                          <a:solidFill>
                            <a:srgbClr val="3D3939"/>
                          </a:solidFill>
                          <a:latin typeface="+mn-ea"/>
                          <a:ea typeface="+mn-ea"/>
                        </a:rPr>
                        <a:t>모델명</a:t>
                      </a:r>
                      <a:endParaRPr lang="en-US" altLang="ko-KR" sz="1100" b="1" i="0" u="none" strike="noStrike" baseline="0" smtClean="0">
                        <a:solidFill>
                          <a:srgbClr val="3D3939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9538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강의녹화기</a:t>
                      </a:r>
                      <a:endParaRPr lang="en-US" altLang="ko-KR" sz="1000" b="1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2000" marR="36000" marT="952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TR-LIVECASTER </a:t>
                      </a: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300H</a:t>
                      </a:r>
                      <a:endParaRPr lang="en-US" altLang="ko-KR" sz="10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952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9538">
                <a:tc vMerge="1">
                  <a:txBody>
                    <a:bodyPr/>
                    <a:lstStyle/>
                    <a:p>
                      <a:pPr algn="l"/>
                      <a:endParaRPr lang="ko-KR" altLang="en-US" sz="1100" b="0">
                        <a:latin typeface="+mn-ea"/>
                        <a:ea typeface="+mn-ea"/>
                      </a:endParaRPr>
                    </a:p>
                  </a:txBody>
                  <a:tcPr marL="36000" marR="36000" marT="43882" marB="4388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9pPr>
                    </a:lstStyle>
                    <a:p>
                      <a:pPr algn="l"/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TR-LIVECASTER</a:t>
                      </a:r>
                      <a:r>
                        <a:rPr lang="en-US" altLang="ko-KR" sz="1000" b="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+mn-ea"/>
                          <a:ea typeface="+mn-ea"/>
                        </a:rPr>
                        <a:t>300HS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6000" marR="36000" marT="43882" marB="438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9538">
                <a:tc vMerge="1">
                  <a:txBody>
                    <a:bodyPr/>
                    <a:lstStyle/>
                    <a:p>
                      <a:pPr algn="l"/>
                      <a:endParaRPr lang="ko-KR" altLang="en-US" sz="1100" b="0">
                        <a:latin typeface="+mn-ea"/>
                        <a:ea typeface="+mn-ea"/>
                      </a:endParaRPr>
                    </a:p>
                  </a:txBody>
                  <a:tcPr marL="36000" marR="36000" marT="43882" marB="4388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9pPr>
                    </a:lstStyle>
                    <a:p>
                      <a:pPr algn="l"/>
                      <a:r>
                        <a:rPr lang="en-US" altLang="ko-KR" sz="1000" b="0" dirty="0" smtClean="0">
                          <a:latin typeface="+mn-ea"/>
                          <a:ea typeface="+mn-ea"/>
                        </a:rPr>
                        <a:t>TR-LIVECASTER</a:t>
                      </a:r>
                      <a:r>
                        <a:rPr lang="en-US" altLang="ko-KR" sz="1000" b="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b="0" baseline="0" dirty="0" smtClean="0">
                          <a:latin typeface="+mn-ea"/>
                          <a:ea typeface="+mn-ea"/>
                        </a:rPr>
                        <a:t>400HS</a:t>
                      </a:r>
                      <a:endParaRPr lang="ko-KR" altLang="en-US" sz="1000" b="0" dirty="0">
                        <a:latin typeface="+mn-ea"/>
                        <a:ea typeface="+mn-ea"/>
                      </a:endParaRPr>
                    </a:p>
                  </a:txBody>
                  <a:tcPr marL="36000" marR="36000" marT="43882" marB="438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9538"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sz="1000" b="1" smtClean="0">
                          <a:latin typeface="+mn-ea"/>
                          <a:ea typeface="+mn-ea"/>
                        </a:rPr>
                        <a:t>멀티미디어</a:t>
                      </a:r>
                      <a:endParaRPr lang="en-US" altLang="ko-KR" sz="1000" b="1" smtClean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ko-KR" altLang="en-US" sz="1000" b="1" smtClean="0">
                          <a:latin typeface="+mn-ea"/>
                          <a:ea typeface="+mn-ea"/>
                        </a:rPr>
                        <a:t>학습장치</a:t>
                      </a:r>
                      <a:endParaRPr lang="ko-KR" altLang="en-US" sz="1000" b="1">
                        <a:latin typeface="+mn-ea"/>
                        <a:ea typeface="+mn-ea"/>
                      </a:endParaRPr>
                    </a:p>
                  </a:txBody>
                  <a:tcPr marL="36000" marR="36000" marT="43882" marB="4388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9pPr>
                    </a:lstStyle>
                    <a:p>
                      <a:pPr algn="l"/>
                      <a:r>
                        <a:rPr lang="en-US" altLang="ko-KR" sz="1000" b="0" smtClean="0">
                          <a:latin typeface="+mn-ea"/>
                          <a:ea typeface="+mn-ea"/>
                        </a:rPr>
                        <a:t>PBL-SMART 1500</a:t>
                      </a:r>
                      <a:endParaRPr lang="ko-KR" altLang="en-US" sz="1000" b="0">
                        <a:latin typeface="+mn-ea"/>
                        <a:ea typeface="+mn-ea"/>
                      </a:endParaRPr>
                    </a:p>
                  </a:txBody>
                  <a:tcPr marL="36000" marR="36000" marT="43882" marB="438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9538">
                <a:tc vMerge="1">
                  <a:txBody>
                    <a:bodyPr/>
                    <a:lstStyle/>
                    <a:p>
                      <a:pPr algn="l"/>
                      <a:endParaRPr lang="ko-KR" altLang="en-US" sz="1100" b="0">
                        <a:latin typeface="+mn-ea"/>
                        <a:ea typeface="+mn-ea"/>
                      </a:endParaRPr>
                    </a:p>
                  </a:txBody>
                  <a:tcPr marL="36000" marR="36000" marT="43882" marB="43882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9pPr>
                    </a:lstStyle>
                    <a:p>
                      <a:pPr algn="l"/>
                      <a:r>
                        <a:rPr lang="en-US" altLang="ko-KR" sz="1000" b="0" smtClean="0">
                          <a:latin typeface="+mn-ea"/>
                          <a:ea typeface="+mn-ea"/>
                        </a:rPr>
                        <a:t>PBL-SMART 1500P</a:t>
                      </a:r>
                      <a:endParaRPr lang="ko-KR" altLang="en-US" sz="1000" b="0">
                        <a:latin typeface="+mn-ea"/>
                        <a:ea typeface="+mn-ea"/>
                      </a:endParaRPr>
                    </a:p>
                  </a:txBody>
                  <a:tcPr marL="36000" marR="36000" marT="43882" marB="438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266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교육용 </a:t>
                      </a:r>
                      <a:r>
                        <a:rPr lang="en-US" altLang="ko-KR" sz="1000" b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S/W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18000" marB="1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9pPr>
                    </a:lstStyle>
                    <a:p>
                      <a:pPr marL="0" marR="0" lvl="0" indent="0" algn="l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SMART EDU</a:t>
                      </a:r>
                      <a:endParaRPr kumimoji="0" lang="en-US" altLang="ko-KR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43882" marB="438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2663">
                <a:tc vMerge="1"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en-US" sz="10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18000" marB="1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1pPr>
                      <a:lvl2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2pPr>
                      <a:lvl3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3pPr>
                      <a:lvl4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4pPr>
                      <a:lvl5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5pPr>
                      <a:lvl6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6pPr>
                      <a:lvl7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7pPr>
                      <a:lvl8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8pPr>
                      <a:lvl9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tx1"/>
                          </a:solidFill>
                          <a:uFillTx/>
                          <a:latin typeface="맑은 고딕"/>
                          <a:sym typeface="맑은 고딕"/>
                        </a:defRPr>
                      </a:lvl9pPr>
                    </a:lstStyle>
                    <a:p>
                      <a:pPr marL="0" marR="0" lvl="0" indent="0" algn="l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SMART EDU MODUM</a:t>
                      </a:r>
                      <a:endParaRPr kumimoji="0" lang="en-US" altLang="ko-KR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43882" marB="4388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697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10096</TotalTime>
  <Words>202</Words>
  <Application>Microsoft Office PowerPoint</Application>
  <PresentationFormat>화면 슬라이드 쇼(4:3)</PresentationFormat>
  <Paragraphs>36</Paragraphs>
  <Slides>3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jdg</dc:creator>
  <cp:lastModifiedBy>PVDC-2200I</cp:lastModifiedBy>
  <cp:revision>838</cp:revision>
  <cp:lastPrinted>2023-12-28T07:09:21Z</cp:lastPrinted>
  <dcterms:created xsi:type="dcterms:W3CDTF">2013-01-01T23:55:22Z</dcterms:created>
  <dcterms:modified xsi:type="dcterms:W3CDTF">2026-09-04T05:18:20Z</dcterms:modified>
</cp:coreProperties>
</file>