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6" r:id="rId1"/>
  </p:sldMasterIdLst>
  <p:notesMasterIdLst>
    <p:notesMasterId r:id="rId3"/>
  </p:notesMasterIdLst>
  <p:sldIdLst>
    <p:sldId id="257" r:id="rId2"/>
  </p:sldIdLst>
  <p:sldSz cx="6858000" cy="9906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A111915-BE36-4E01-A7E5-04B1672EAD32}" styleName="밝은 스타일 2 - 강조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TxStyle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TxStyle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1068" y="-1638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C4127680-7F81-4D8F-9582-C62C210A6852}" type="datetime1">
              <a:rPr lang="ko-KR" altLang="en-US"/>
              <a:pPr lvl="0">
                <a:defRPr/>
              </a:pPr>
              <a:t>2026-09-08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2216150" y="1233488"/>
            <a:ext cx="23034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스타일을 편집하려면 클릭</a:t>
            </a:r>
          </a:p>
          <a:p>
            <a:pPr lvl="1">
              <a:defRPr/>
            </a:pPr>
            <a:r>
              <a:rPr lang="ko-KR" altLang="en-US"/>
              <a:t>두 번째 수준</a:t>
            </a:r>
          </a:p>
          <a:p>
            <a:pPr lvl="2">
              <a:defRPr/>
            </a:pPr>
            <a:r>
              <a:rPr lang="ko-KR" altLang="en-US"/>
              <a:t>세 번째 수준</a:t>
            </a:r>
          </a:p>
          <a:p>
            <a:pPr lvl="3">
              <a:defRPr/>
            </a:pPr>
            <a:r>
              <a:rPr lang="ko-KR" altLang="en-US"/>
              <a:t>네 번째 수준</a:t>
            </a:r>
          </a:p>
          <a:p>
            <a:pPr lvl="4">
              <a:defRPr/>
            </a:pPr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077CAF73-58C4-46E1-B0BE-60188ABDBCBD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65051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77CAF73-58C4-46E1-B0BE-60188ABDBCBD}" type="slidenum">
              <a:rPr lang="en-US" altLang="en-US"/>
              <a:pPr lvl="0">
                <a:defRPr/>
              </a:pPr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1672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567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0603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8158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897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0258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9468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3596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5947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536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6736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9084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81A9DF-05F7-FB39-2CD6-5CB7D7710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그룹 57">
            <a:extLst>
              <a:ext uri="{FF2B5EF4-FFF2-40B4-BE49-F238E27FC236}">
                <a16:creationId xmlns:a16="http://schemas.microsoft.com/office/drawing/2014/main" id="{5FEE8846-2FBA-6AFB-3135-3EB0ECE2BD55}"/>
              </a:ext>
            </a:extLst>
          </p:cNvPr>
          <p:cNvGrpSpPr/>
          <p:nvPr/>
        </p:nvGrpSpPr>
        <p:grpSpPr>
          <a:xfrm>
            <a:off x="285569" y="402805"/>
            <a:ext cx="2360210" cy="260664"/>
            <a:chOff x="0" y="753326"/>
            <a:chExt cx="2477674" cy="273637"/>
          </a:xfrm>
        </p:grpSpPr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793CDE3F-D0E4-C060-F00A-E0F687DB93E3}"/>
                </a:ext>
              </a:extLst>
            </p:cNvPr>
            <p:cNvSpPr/>
            <p:nvPr/>
          </p:nvSpPr>
          <p:spPr>
            <a:xfrm>
              <a:off x="0" y="753326"/>
              <a:ext cx="2225040" cy="234236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kumimoji="0" lang="ko-KR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맑은 고딕" panose="020B0503020000020004" pitchFamily="50" charset="-127"/>
                  <a:cs typeface="+mn-cs"/>
                </a:rPr>
                <a:t>기타장비</a:t>
              </a:r>
            </a:p>
          </p:txBody>
        </p:sp>
        <p:sp>
          <p:nvSpPr>
            <p:cNvPr id="60" name="이등변 삼각형 59">
              <a:extLst>
                <a:ext uri="{FF2B5EF4-FFF2-40B4-BE49-F238E27FC236}">
                  <a16:creationId xmlns:a16="http://schemas.microsoft.com/office/drawing/2014/main" id="{76012E51-E9A3-E596-9D07-C005CF31605B}"/>
                </a:ext>
              </a:extLst>
            </p:cNvPr>
            <p:cNvSpPr/>
            <p:nvPr/>
          </p:nvSpPr>
          <p:spPr>
            <a:xfrm>
              <a:off x="1988694" y="867197"/>
              <a:ext cx="488980" cy="159766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맑은 고딕" panose="020B0503020000020004" pitchFamily="50" charset="-127"/>
                <a:cs typeface="+mn-cs"/>
              </a:endParaRPr>
            </a:p>
          </p:txBody>
        </p: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18854B88-F495-2A96-B257-6E9EFCE7BFC0}"/>
              </a:ext>
            </a:extLst>
          </p:cNvPr>
          <p:cNvGrpSpPr/>
          <p:nvPr/>
        </p:nvGrpSpPr>
        <p:grpSpPr>
          <a:xfrm>
            <a:off x="263336" y="672074"/>
            <a:ext cx="6283513" cy="69263"/>
            <a:chOff x="323850" y="638623"/>
            <a:chExt cx="6122286" cy="11600"/>
          </a:xfrm>
        </p:grpSpPr>
        <p:cxnSp>
          <p:nvCxnSpPr>
            <p:cNvPr id="62" name="직선 연결선 61">
              <a:extLst>
                <a:ext uri="{FF2B5EF4-FFF2-40B4-BE49-F238E27FC236}">
                  <a16:creationId xmlns:a16="http://schemas.microsoft.com/office/drawing/2014/main" id="{29DF116D-ACAD-3A55-B7B0-B5D3BC75C449}"/>
                </a:ext>
              </a:extLst>
            </p:cNvPr>
            <p:cNvCxnSpPr>
              <a:cxnSpLocks/>
            </p:cNvCxnSpPr>
            <p:nvPr/>
          </p:nvCxnSpPr>
          <p:spPr>
            <a:xfrm>
              <a:off x="3050426" y="650223"/>
              <a:ext cx="3395710" cy="0"/>
            </a:xfrm>
            <a:prstGeom prst="line">
              <a:avLst/>
            </a:prstGeom>
            <a:ln>
              <a:solidFill>
                <a:srgbClr val="52618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직선 연결선 62">
              <a:extLst>
                <a:ext uri="{FF2B5EF4-FFF2-40B4-BE49-F238E27FC236}">
                  <a16:creationId xmlns:a16="http://schemas.microsoft.com/office/drawing/2014/main" id="{0061EC27-54AF-880E-1385-D5B39BE49E49}"/>
                </a:ext>
              </a:extLst>
            </p:cNvPr>
            <p:cNvCxnSpPr>
              <a:cxnSpLocks/>
            </p:cNvCxnSpPr>
            <p:nvPr/>
          </p:nvCxnSpPr>
          <p:spPr>
            <a:xfrm>
              <a:off x="323850" y="638623"/>
              <a:ext cx="2731019" cy="0"/>
            </a:xfrm>
            <a:prstGeom prst="line">
              <a:avLst/>
            </a:prstGeom>
            <a:ln>
              <a:solidFill>
                <a:srgbClr val="1A2954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2F0278DE-6785-D976-8A35-5B89478A5D76}"/>
              </a:ext>
            </a:extLst>
          </p:cNvPr>
          <p:cNvCxnSpPr>
            <a:cxnSpLocks/>
          </p:cNvCxnSpPr>
          <p:nvPr/>
        </p:nvCxnSpPr>
        <p:spPr>
          <a:xfrm>
            <a:off x="254070" y="9662019"/>
            <a:ext cx="6293667" cy="9188"/>
          </a:xfrm>
          <a:prstGeom prst="line">
            <a:avLst/>
          </a:prstGeom>
          <a:ln w="7239">
            <a:solidFill>
              <a:srgbClr val="2B3D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EA83B4C0-5551-04AD-9CFE-5CEE59F84679}"/>
              </a:ext>
            </a:extLst>
          </p:cNvPr>
          <p:cNvSpPr txBox="1"/>
          <p:nvPr/>
        </p:nvSpPr>
        <p:spPr>
          <a:xfrm>
            <a:off x="634784" y="5096465"/>
            <a:ext cx="30307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790224"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I </a:t>
            </a:r>
            <a:r>
              <a:rPr lang="en-US" altLang="ko-KR" sz="1200" b="1" dirty="0">
                <a:solidFill>
                  <a:srgbClr val="FF0000"/>
                </a:solidFill>
              </a:rPr>
              <a:t>Technical Specifications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맑은 고딕" panose="020B0503020000020004" pitchFamily="50" charset="-127"/>
            </a:endParaRPr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1E539715-D142-3EFA-33DD-B67549496B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6866464"/>
              </p:ext>
            </p:extLst>
          </p:nvPr>
        </p:nvGraphicFramePr>
        <p:xfrm>
          <a:off x="635070" y="1560311"/>
          <a:ext cx="2583556" cy="26892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823266644"/>
                    </a:ext>
                  </a:extLst>
                </a:gridCol>
                <a:gridCol w="185726">
                  <a:extLst>
                    <a:ext uri="{9D8B030D-6E8A-4147-A177-3AD203B41FA5}">
                      <a16:colId xmlns:a16="http://schemas.microsoft.com/office/drawing/2014/main" val="2478834776"/>
                    </a:ext>
                  </a:extLst>
                </a:gridCol>
                <a:gridCol w="937146">
                  <a:extLst>
                    <a:ext uri="{9D8B030D-6E8A-4147-A177-3AD203B41FA5}">
                      <a16:colId xmlns:a16="http://schemas.microsoft.com/office/drawing/2014/main" val="1773184050"/>
                    </a:ext>
                  </a:extLst>
                </a:gridCol>
                <a:gridCol w="1252404">
                  <a:extLst>
                    <a:ext uri="{9D8B030D-6E8A-4147-A177-3AD203B41FA5}">
                      <a16:colId xmlns:a16="http://schemas.microsoft.com/office/drawing/2014/main" val="2584910323"/>
                    </a:ext>
                  </a:extLst>
                </a:gridCol>
              </a:tblGrid>
              <a:tr h="493467">
                <a:tc grid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defTabSz="790224">
                        <a:defRPr/>
                      </a:pPr>
                      <a:r>
                        <a:rPr lang="en-US" altLang="ko-KR" sz="2000" dirty="0">
                          <a:solidFill>
                            <a:schemeClr val="tx1"/>
                          </a:solidFill>
                          <a:ea typeface="+mn-ea"/>
                        </a:rPr>
                        <a:t>BRS-HD404JME</a:t>
                      </a:r>
                      <a:endParaRPr lang="ko-KR" altLang="ko-KR" sz="2000" b="1" dirty="0">
                        <a:solidFill>
                          <a:srgbClr val="393536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594413"/>
                  </a:ext>
                </a:extLst>
              </a:tr>
              <a:tr h="1567708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8766302"/>
                  </a:ext>
                </a:extLst>
              </a:tr>
              <a:tr h="314026">
                <a:tc gridSpan="4"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I G2B </a:t>
                      </a:r>
                      <a:r>
                        <a:rPr lang="en-US" altLang="ko-KR" sz="1000" b="1" dirty="0">
                          <a:solidFill>
                            <a:srgbClr val="0000CC"/>
                          </a:solidFill>
                          <a:latin typeface="+mn-ea"/>
                          <a:ea typeface="+mn-ea"/>
                          <a:cs typeface="맑은 고딕 Semilight" panose="020B0502040204020203" pitchFamily="50" charset="-127"/>
                        </a:rPr>
                        <a:t>23223908</a:t>
                      </a:r>
                      <a:endParaRPr kumimoji="0" lang="ko-KR" altLang="en-US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456751"/>
                  </a:ext>
                </a:extLst>
              </a:tr>
              <a:tr h="314026">
                <a:tc gridSpan="4">
                  <a:txBody>
                    <a:bodyPr/>
                    <a:lstStyle/>
                    <a:p>
                      <a:pPr latinLnBrk="1"/>
                      <a:r>
                        <a:rPr kumimoji="0" lang="en-US" altLang="ko-K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ko-KR" altLang="en-US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조달가격 </a:t>
                      </a:r>
                      <a:r>
                        <a:rPr lang="en-US" altLang="ko-KR" sz="1000" b="1" dirty="0">
                          <a:solidFill>
                            <a:srgbClr val="0000CC"/>
                          </a:solidFill>
                          <a:latin typeface="+mn-ea"/>
                          <a:ea typeface="+mn-ea"/>
                          <a:cs typeface="맑은 고딕 Semilight" panose="020B0502040204020203" pitchFamily="50" charset="-127"/>
                        </a:rPr>
                        <a:t>3,850,000원</a:t>
                      </a:r>
                      <a:endParaRPr lang="ko-KR" altLang="en-US" sz="1000" b="1" dirty="0">
                        <a:solidFill>
                          <a:srgbClr val="0000CC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233980"/>
                  </a:ext>
                </a:extLst>
              </a:tr>
            </a:tbl>
          </a:graphicData>
        </a:graphic>
      </p:graphicFrame>
      <p:pic>
        <p:nvPicPr>
          <p:cNvPr id="20" name="그림 19">
            <a:extLst>
              <a:ext uri="{FF2B5EF4-FFF2-40B4-BE49-F238E27FC236}">
                <a16:creationId xmlns:a16="http://schemas.microsoft.com/office/drawing/2014/main" id="{AF615486-3EC8-E662-FD8E-D2B2FB7CF2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727" y="1613278"/>
            <a:ext cx="378866" cy="230400"/>
          </a:xfrm>
          <a:prstGeom prst="rect">
            <a:avLst/>
          </a:prstGeom>
          <a:noFill/>
        </p:spPr>
      </p:pic>
      <p:graphicFrame>
        <p:nvGraphicFramePr>
          <p:cNvPr id="46" name="표 45">
            <a:extLst>
              <a:ext uri="{FF2B5EF4-FFF2-40B4-BE49-F238E27FC236}">
                <a16:creationId xmlns:a16="http://schemas.microsoft.com/office/drawing/2014/main" id="{7C434F03-172C-C4AB-3C20-5A5FFB6B8F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0526774"/>
              </p:ext>
            </p:extLst>
          </p:nvPr>
        </p:nvGraphicFramePr>
        <p:xfrm>
          <a:off x="3169225" y="1825657"/>
          <a:ext cx="3053705" cy="31602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3705">
                  <a:extLst>
                    <a:ext uri="{9D8B030D-6E8A-4147-A177-3AD203B41FA5}">
                      <a16:colId xmlns:a16="http://schemas.microsoft.com/office/drawing/2014/main" val="4195348621"/>
                    </a:ext>
                  </a:extLst>
                </a:gridCol>
              </a:tblGrid>
              <a:tr h="21849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</a:rPr>
                        <a:t>I </a:t>
                      </a:r>
                      <a:r>
                        <a:rPr lang="en-US" altLang="ko-KR" sz="1200" b="1" dirty="0">
                          <a:solidFill>
                            <a:srgbClr val="FF0000"/>
                          </a:solidFill>
                          <a:latin typeface="+mn-lt"/>
                          <a:ea typeface="+mn-ea"/>
                        </a:rPr>
                        <a:t>Choice Point</a:t>
                      </a:r>
                      <a:endParaRPr kumimoji="0" lang="ko-KR" alt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0497582"/>
                  </a:ext>
                </a:extLst>
              </a:tr>
              <a:tr h="1873270">
                <a:tc>
                  <a:txBody>
                    <a:bodyPr/>
                    <a:lstStyle/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HDMI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입출력 각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채널 지원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우수한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HDMI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호환성 및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EDID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복사 기능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.</a:t>
                      </a:r>
                    </a:p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지연 없는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영상 출력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(10msec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이내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EDID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자동 알고리즘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Ethernet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을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이용한 매트릭스 제어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기능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제어 프로그램 제공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HDMI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장거리 전송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–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입력 최대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20m,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출력 최대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20m</a:t>
                      </a:r>
                    </a:p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endParaRPr lang="en-US" altLang="ko-KR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685800" rtl="0" eaLnBrk="1" fontAlgn="auto" latinLnBrk="1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B75A7"/>
                        </a:buClr>
                        <a:buSzTx/>
                        <a:buFont typeface="나눔고딕" panose="020D0604000000000000" pitchFamily="50" charset="-127"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  <a:ea typeface="+mn-ea"/>
                        </a:rPr>
                        <a:t>※ HDMI Cable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  <a:ea typeface="+mn-ea"/>
                        </a:rPr>
                        <a:t>규격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  <a:ea typeface="+mn-ea"/>
                        </a:rPr>
                        <a:t>: 24AWG,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  <a:ea typeface="+mn-ea"/>
                        </a:rPr>
                        <a:t>젠더는 사용시 신호손실이 발생할 수 있으므로 권장하지 않으며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  <a:ea typeface="+mn-ea"/>
                        </a:rPr>
                        <a:t>,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  <a:ea typeface="+mn-ea"/>
                        </a:rPr>
                        <a:t>사용 시 거리가  짧아질 수 있으니 반드시 확인 후 사용 바랍니다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  <a:ea typeface="+mn-ea"/>
                        </a:rPr>
                        <a:t>.</a:t>
                      </a:r>
                    </a:p>
                    <a:p>
                      <a:pPr marL="171450" marR="0" lvl="0" indent="-171450" algn="l" defTabSz="685800" rtl="0" eaLnBrk="1" fontAlgn="auto" latinLnBrk="1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B75A7"/>
                        </a:buClr>
                        <a:buSzTx/>
                        <a:buFont typeface="나눔고딕" panose="020D0604000000000000" pitchFamily="50" charset="-127"/>
                        <a:buChar char="■"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ea typeface="+mn-ea"/>
                        </a:rPr>
                        <a:t>입력 채널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ea typeface="+mn-ea"/>
                        </a:rPr>
                        <a:t>FND Display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ea typeface="+mn-ea"/>
                        </a:rPr>
                        <a:t>지원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ea typeface="+mn-ea"/>
                      </a:endParaRPr>
                    </a:p>
                    <a:p>
                      <a:pPr marL="171450" marR="0" lvl="0" indent="-171450" algn="l" defTabSz="685800" rtl="0" eaLnBrk="1" fontAlgn="auto" latinLnBrk="1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B75A7"/>
                        </a:buClr>
                        <a:buSzTx/>
                        <a:buFont typeface="나눔고딕" panose="020D0604000000000000" pitchFamily="50" charset="-127"/>
                        <a:buChar char="■"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ea typeface="+mn-ea"/>
                        </a:rPr>
                        <a:t>HDMI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ea typeface="+mn-ea"/>
                        </a:rPr>
                        <a:t>입출력 감지 표시 기능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ea typeface="+mn-ea"/>
                        </a:rPr>
                        <a:t>(HDMI Port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ea typeface="+mn-ea"/>
                        </a:rPr>
                        <a:t>연결 시 자동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ea typeface="+mn-ea"/>
                        </a:rPr>
                        <a:t>LED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ea typeface="+mn-ea"/>
                        </a:rPr>
                        <a:t>점등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ea typeface="+mn-ea"/>
                        </a:rPr>
                        <a:t>)</a:t>
                      </a:r>
                    </a:p>
                    <a:p>
                      <a:pPr marL="171450" marR="0" lvl="0" indent="-171450" algn="l" defTabSz="685800" rtl="0" eaLnBrk="1" fontAlgn="auto" latinLnBrk="1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B75A7"/>
                        </a:buClr>
                        <a:buSzTx/>
                        <a:buFont typeface="나눔고딕" panose="020D0604000000000000" pitchFamily="50" charset="-127"/>
                        <a:buChar char="■"/>
                        <a:tabLst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ea typeface="+mn-ea"/>
                        </a:rPr>
                        <a:t>입출력 라우팅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ea typeface="+mn-ea"/>
                        </a:rPr>
                        <a:t>Setting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ea typeface="+mn-ea"/>
                        </a:rPr>
                        <a:t>값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ea typeface="+mn-ea"/>
                        </a:rPr>
                        <a:t>4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ea typeface="+mn-ea"/>
                        </a:rPr>
                        <a:t>개 저장 기능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ea typeface="+mn-ea"/>
                      </a:endParaRPr>
                    </a:p>
                    <a:p>
                      <a:pPr marL="171450" marR="0" lvl="0" indent="-171450" algn="l" defTabSz="685800" rtl="0" eaLnBrk="1" fontAlgn="auto" latinLnBrk="1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B75A7"/>
                        </a:buClr>
                        <a:buSzTx/>
                        <a:buFont typeface="나눔고딕" panose="020D0604000000000000" pitchFamily="50" charset="-127"/>
                        <a:buChar char="■"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ea typeface="+mn-ea"/>
                        </a:rPr>
                        <a:t>USB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ea typeface="+mn-ea"/>
                        </a:rPr>
                        <a:t>펌웨어 업데이트 기능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ea typeface="+mn-ea"/>
                      </a:endParaRPr>
                    </a:p>
                    <a:p>
                      <a:pPr marL="171450" marR="0" lvl="0" indent="-171450" algn="l" defTabSz="685800" rtl="0" eaLnBrk="1" fontAlgn="auto" latinLnBrk="1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B75A7"/>
                        </a:buClr>
                        <a:buSzTx/>
                        <a:buFont typeface="나눔고딕" panose="020D0604000000000000" pitchFamily="50" charset="-127"/>
                        <a:buChar char="■"/>
                        <a:tabLst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ea typeface="+mn-ea"/>
                        </a:rPr>
                        <a:t>Key Lock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ea typeface="+mn-ea"/>
                        </a:rPr>
                        <a:t>기능</a:t>
                      </a:r>
                      <a:endParaRPr lang="en-US" altLang="ko-KR" sz="900" dirty="0">
                        <a:solidFill>
                          <a:schemeClr val="tx1"/>
                        </a:solidFill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0546215"/>
                  </a:ext>
                </a:extLst>
              </a:tr>
            </a:tbl>
          </a:graphicData>
        </a:graphic>
      </p:graphicFrame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id="{9A964640-A9B6-73D9-561F-077793F989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8576926"/>
              </p:ext>
            </p:extLst>
          </p:nvPr>
        </p:nvGraphicFramePr>
        <p:xfrm>
          <a:off x="634784" y="5372105"/>
          <a:ext cx="5508546" cy="3184892"/>
        </p:xfrm>
        <a:graphic>
          <a:graphicData uri="http://schemas.openxmlformats.org/drawingml/2006/table">
            <a:tbl>
              <a:tblPr/>
              <a:tblGrid>
                <a:gridCol w="1877914">
                  <a:extLst>
                    <a:ext uri="{9D8B030D-6E8A-4147-A177-3AD203B41FA5}">
                      <a16:colId xmlns:a16="http://schemas.microsoft.com/office/drawing/2014/main" val="2701667482"/>
                    </a:ext>
                  </a:extLst>
                </a:gridCol>
                <a:gridCol w="3630632">
                  <a:extLst>
                    <a:ext uri="{9D8B030D-6E8A-4147-A177-3AD203B41FA5}">
                      <a16:colId xmlns:a16="http://schemas.microsoft.com/office/drawing/2014/main" val="3598610897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Spec</a:t>
                      </a:r>
                      <a:r>
                        <a:rPr lang="en-US" altLang="ko-KR" sz="900" b="1" kern="0" spc="0" baseline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Item</a:t>
                      </a:r>
                      <a:endParaRPr lang="en-US" altLang="ko-KR" sz="9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Details</a:t>
                      </a:r>
                      <a:endParaRPr lang="en-US" sz="900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4749096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+mn-ea"/>
                        </a:rPr>
                        <a:t> Input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8937" marR="8937" marT="893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j-ea"/>
                        </a:rPr>
                        <a:t>4 x HDMI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j-ea"/>
                      </a:endParaRPr>
                    </a:p>
                  </a:txBody>
                  <a:tcPr marL="8937" marR="8937" marT="893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4476617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+mn-ea"/>
                        </a:rPr>
                        <a:t> Output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8937" marR="8937" marT="893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j-ea"/>
                        </a:rPr>
                        <a:t>4 x HDMI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j-ea"/>
                      </a:endParaRPr>
                    </a:p>
                  </a:txBody>
                  <a:tcPr marL="8937" marR="8937" marT="893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9851985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+mn-ea"/>
                        </a:rPr>
                        <a:t> Input Format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8937" marR="8937" marT="893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9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j-ea"/>
                        </a:rPr>
                        <a:t>1920*1080(60p, 59.94p, 50p),</a:t>
                      </a: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n-NO" altLang="ko-KR" sz="9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j-ea"/>
                        </a:rPr>
                        <a:t>1920*1080(60i, 59.94i, 50i,</a:t>
                      </a:r>
                      <a:r>
                        <a:rPr lang="nn-NO" altLang="ko-KR" sz="900" b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j-ea"/>
                        </a:rPr>
                        <a:t> </a:t>
                      </a:r>
                      <a:r>
                        <a:rPr lang="nn-NO" altLang="ko-KR" sz="9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j-ea"/>
                        </a:rPr>
                        <a:t>30p, 29.97p, 25p, 24p, 23.98p)</a:t>
                      </a: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n-NO" altLang="ko-KR" sz="9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j-ea"/>
                        </a:rPr>
                        <a:t>1280*720(60p, 59.94p,</a:t>
                      </a:r>
                      <a:r>
                        <a:rPr lang="nn-NO" altLang="ko-KR" sz="900" b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j-ea"/>
                        </a:rPr>
                        <a:t> </a:t>
                      </a:r>
                      <a:r>
                        <a:rPr lang="nn-NO" altLang="ko-KR" sz="9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j-ea"/>
                        </a:rPr>
                        <a:t>50p)</a:t>
                      </a: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j-ea"/>
                        </a:rPr>
                        <a:t>NTSC, PAL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j-ea"/>
                      </a:endParaRPr>
                    </a:p>
                  </a:txBody>
                  <a:tcPr marL="8937" marR="8937" marT="8939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3478614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+mn-ea"/>
                        </a:rPr>
                        <a:t> Delay Time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8937" marR="8937" marT="893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j-ea"/>
                        </a:rPr>
                        <a:t>Within 10msec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j-ea"/>
                      </a:endParaRPr>
                    </a:p>
                  </a:txBody>
                  <a:tcPr marL="8937" marR="8937" marT="893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9298113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+mn-ea"/>
                        </a:rPr>
                        <a:t>1 x Rotary</a:t>
                      </a:r>
                      <a:endParaRPr lang="ko-KR" sz="9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+mn-ea"/>
                        <a:cs typeface="Times New Roman"/>
                      </a:endParaRPr>
                    </a:p>
                  </a:txBody>
                  <a:tcPr marL="7176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fr-FR" sz="9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j-ea"/>
                        </a:rPr>
                        <a:t>for setting the machine address of the unit, 16 kinds of </a:t>
                      </a:r>
                    </a:p>
                    <a:p>
                      <a:pPr marL="0" indent="0"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fr-FR" sz="9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j-ea"/>
                        </a:rPr>
                        <a:t>address</a:t>
                      </a:r>
                      <a:endParaRPr lang="ko-KR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+mj-ea"/>
                        <a:cs typeface="Times New Roman"/>
                      </a:endParaRPr>
                    </a:p>
                  </a:txBody>
                  <a:tcPr marL="7176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6166611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+mn-ea"/>
                        </a:rPr>
                        <a:t> 1  x</a:t>
                      </a:r>
                      <a:r>
                        <a:rPr lang="en-US" sz="900" b="1" u="none" strike="noStrike" baseline="0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+mn-ea"/>
                        </a:rPr>
                        <a:t> </a:t>
                      </a:r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+mn-ea"/>
                        </a:rPr>
                        <a:t>Ethernet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8937" marR="8937" marT="893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j-ea"/>
                        </a:rPr>
                        <a:t>Control/Update, GPI-7 Port, RJ-45P Jack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j-ea"/>
                      </a:endParaRPr>
                    </a:p>
                  </a:txBody>
                  <a:tcPr marL="8937" marR="8937" marT="893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1110051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+mn-ea"/>
                        </a:rPr>
                        <a:t> 2 </a:t>
                      </a:r>
                      <a:r>
                        <a:rPr lang="en-US" sz="900" b="1" u="none" strike="noStrike" baseline="0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+mn-ea"/>
                        </a:rPr>
                        <a:t> x</a:t>
                      </a:r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+mn-ea"/>
                        </a:rPr>
                        <a:t> Serial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8937" marR="8937" marT="893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j-ea"/>
                        </a:rPr>
                        <a:t>RS-422, RJ-11P Jack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j-ea"/>
                      </a:endParaRPr>
                    </a:p>
                  </a:txBody>
                  <a:tcPr marL="8937" marR="8937" marT="893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0040763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+mn-ea"/>
                        </a:rPr>
                        <a:t> 1 x USB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8937" marR="8937" marT="893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j-ea"/>
                        </a:rPr>
                        <a:t>for Firmware Update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j-ea"/>
                      </a:endParaRPr>
                    </a:p>
                  </a:txBody>
                  <a:tcPr marL="8937" marR="8937" marT="893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431540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+mn-ea"/>
                        </a:rPr>
                        <a:t> Power Requirement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8937" marR="8937" marT="893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j-ea"/>
                        </a:rPr>
                        <a:t>AC100-240V(50/60Hz)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j-ea"/>
                      </a:endParaRPr>
                    </a:p>
                  </a:txBody>
                  <a:tcPr marL="8937" marR="8937" marT="893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9069933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+mn-ea"/>
                        </a:rPr>
                        <a:t> Power Consumption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8937" marR="8937" marT="893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j-ea"/>
                        </a:rPr>
                        <a:t>14W</a:t>
                      </a:r>
                    </a:p>
                  </a:txBody>
                  <a:tcPr marL="8937" marR="8937" marT="893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7659060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+mn-ea"/>
                        </a:rPr>
                        <a:t> Operating Temperature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8937" marR="8937" marT="893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j-ea"/>
                        </a:rPr>
                        <a:t>0~40°C(32~104°F)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j-ea"/>
                      </a:endParaRPr>
                    </a:p>
                  </a:txBody>
                  <a:tcPr marL="8937" marR="8937" marT="893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4724356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+mn-ea"/>
                        </a:rPr>
                        <a:t> Operating Humidity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8937" marR="8937" marT="893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j-ea"/>
                        </a:rPr>
                        <a:t>20~80% RH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j-ea"/>
                      </a:endParaRPr>
                    </a:p>
                  </a:txBody>
                  <a:tcPr marL="8937" marR="8937" marT="893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8934342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+mn-ea"/>
                        </a:rPr>
                        <a:t> Product Wight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8937" marR="8937" marT="893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j-ea"/>
                        </a:rPr>
                        <a:t>2.8Kg / 6.17 </a:t>
                      </a:r>
                      <a:r>
                        <a:rPr 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j-ea"/>
                        </a:rPr>
                        <a:t>lb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j-ea"/>
                      </a:endParaRPr>
                    </a:p>
                  </a:txBody>
                  <a:tcPr marL="8937" marR="8937" marT="893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850790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+mn-ea"/>
                        </a:rPr>
                        <a:t> Package Wight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8937" marR="8937" marT="893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j-ea"/>
                        </a:rPr>
                        <a:t>TBD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j-ea"/>
                      </a:endParaRPr>
                    </a:p>
                  </a:txBody>
                  <a:tcPr marL="8937" marR="8937" marT="893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8405640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+mn-ea"/>
                        </a:rPr>
                        <a:t> Dimensions(W*H*D)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8937" marR="8937" marT="893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j-ea"/>
                        </a:rPr>
                        <a:t>440 * 44  * 225  mm(17.32*1.73*8.85 inch)</a:t>
                      </a:r>
                    </a:p>
                  </a:txBody>
                  <a:tcPr marL="8937" marR="8937" marT="893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300141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015511A-FE28-EC6E-5EBF-B688A64E8C91}"/>
              </a:ext>
            </a:extLst>
          </p:cNvPr>
          <p:cNvSpPr txBox="1"/>
          <p:nvPr/>
        </p:nvSpPr>
        <p:spPr>
          <a:xfrm>
            <a:off x="343429" y="713638"/>
            <a:ext cx="1906163" cy="3848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790224">
              <a:defRPr/>
            </a:pPr>
            <a:r>
              <a:rPr lang="en-US" altLang="ko-KR" sz="1901" b="1" dirty="0">
                <a:solidFill>
                  <a:srgbClr val="231F1F"/>
                </a:solidFill>
              </a:rPr>
              <a:t>Routing Switcher</a:t>
            </a:r>
            <a:endParaRPr kumimoji="0" lang="ko-KR" altLang="ko-KR" sz="1901" b="1" i="0" u="none" strike="noStrike" kern="1200" cap="none" spc="0" normalizeH="0" baseline="0" noProof="0" dirty="0">
              <a:ln>
                <a:noFill/>
              </a:ln>
              <a:solidFill>
                <a:srgbClr val="231F1F"/>
              </a:solidFill>
              <a:effectLst/>
              <a:uLnTx/>
              <a:uFillTx/>
              <a:latin typeface="Calibri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8333DEDF-122E-1A42-68F0-F135D4CAD535}"/>
              </a:ext>
            </a:extLst>
          </p:cNvPr>
          <p:cNvSpPr/>
          <p:nvPr/>
        </p:nvSpPr>
        <p:spPr>
          <a:xfrm>
            <a:off x="301190" y="1060178"/>
            <a:ext cx="6245659" cy="375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ko-KR" sz="900" dirty="0"/>
              <a:t>4</a:t>
            </a:r>
            <a:r>
              <a:rPr lang="ko-KR" altLang="en-US" sz="900" dirty="0"/>
              <a:t>채널의 </a:t>
            </a:r>
            <a:r>
              <a:rPr lang="en-US" altLang="ko-KR" sz="900" dirty="0"/>
              <a:t>HD </a:t>
            </a:r>
            <a:r>
              <a:rPr lang="ko-KR" altLang="en-US" sz="900" dirty="0"/>
              <a:t>방송용 </a:t>
            </a:r>
            <a:r>
              <a:rPr lang="en-US" altLang="ko-KR" sz="900" dirty="0"/>
              <a:t>HDMI A/V Routing Switcher(Matrix Switcher)</a:t>
            </a:r>
            <a:r>
              <a:rPr lang="ko-KR" altLang="en-US" sz="900" dirty="0"/>
              <a:t>로서</a:t>
            </a:r>
            <a:r>
              <a:rPr lang="en-US" altLang="ko-KR" sz="900" dirty="0"/>
              <a:t>,</a:t>
            </a:r>
            <a:r>
              <a:rPr lang="ko-KR" altLang="en-US" sz="900" dirty="0"/>
              <a:t> </a:t>
            </a:r>
            <a:r>
              <a:rPr lang="en-US" altLang="ko-KR" sz="900" dirty="0"/>
              <a:t>HDMI </a:t>
            </a:r>
            <a:r>
              <a:rPr lang="ko-KR" altLang="en-US" sz="900" dirty="0"/>
              <a:t>장비를 연결하여  간단한 버튼 조작만으로 쉽고 빠르게 입출력 전환이 가능한 장비</a:t>
            </a:r>
            <a:endParaRPr lang="en-US" altLang="ko-KR" sz="900" dirty="0">
              <a:solidFill>
                <a:prstClr val="black"/>
              </a:solidFill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D929C3D7-BABA-4297-B99E-5CBFEB6D41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940" y="2572576"/>
            <a:ext cx="2231080" cy="316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624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447</TotalTime>
  <Words>309</Words>
  <Application>Microsoft Office PowerPoint</Application>
  <PresentationFormat>A4 용지(210x297mm)</PresentationFormat>
  <Paragraphs>58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나눔고딕</vt:lpstr>
      <vt:lpstr>맑은 고딕</vt:lpstr>
      <vt:lpstr>Arial</vt:lpstr>
      <vt:lpstr>Calibri</vt:lpstr>
      <vt:lpstr>Calibri Light</vt:lpstr>
      <vt:lpstr>Office 테마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이혜진</dc:creator>
  <cp:lastModifiedBy>이혜진</cp:lastModifiedBy>
  <cp:revision>123</cp:revision>
  <cp:lastPrinted>2026-05-06T02:47:12Z</cp:lastPrinted>
  <dcterms:created xsi:type="dcterms:W3CDTF">2026-04-16T00:46:52Z</dcterms:created>
  <dcterms:modified xsi:type="dcterms:W3CDTF">2026-09-08T08:14:43Z</dcterms:modified>
  <cp:version/>
</cp:coreProperties>
</file>