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notesMasterIdLst>
    <p:notesMasterId r:id="rId3"/>
  </p:notesMasterIdLst>
  <p:sldIdLst>
    <p:sldId id="257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50" d="100"/>
          <a:sy n="150" d="100"/>
        </p:scale>
        <p:origin x="0" y="-59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4127680-7F81-4D8F-9582-C62C210A6852}" type="datetime1">
              <a:rPr lang="ko-KR" altLang="en-US"/>
              <a:pPr lvl="0">
                <a:defRPr/>
              </a:pPr>
              <a:t>2026-09-10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77CAF73-58C4-46E1-B0BE-60188ABDBCB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505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77CAF73-58C4-46E1-B0BE-60188ABDBCBD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67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67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60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815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9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25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46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59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94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3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73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08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1A9DF-05F7-FB39-2CD6-5CB7D7710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>
            <a:extLst>
              <a:ext uri="{FF2B5EF4-FFF2-40B4-BE49-F238E27FC236}">
                <a16:creationId xmlns:a16="http://schemas.microsoft.com/office/drawing/2014/main" id="{5FEE8846-2FBA-6AFB-3135-3EB0ECE2BD55}"/>
              </a:ext>
            </a:extLst>
          </p:cNvPr>
          <p:cNvGrpSpPr/>
          <p:nvPr/>
        </p:nvGrpSpPr>
        <p:grpSpPr>
          <a:xfrm>
            <a:off x="285569" y="402805"/>
            <a:ext cx="2360210" cy="260664"/>
            <a:chOff x="0" y="753326"/>
            <a:chExt cx="2477674" cy="273637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793CDE3F-D0E4-C060-F00A-E0F687DB93E3}"/>
                </a:ext>
              </a:extLst>
            </p:cNvPr>
            <p:cNvSpPr/>
            <p:nvPr/>
          </p:nvSpPr>
          <p:spPr>
            <a:xfrm>
              <a:off x="0" y="753326"/>
              <a:ext cx="2225040" cy="23423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spc="-100" dirty="0">
                  <a:solidFill>
                    <a:schemeClr val="bg1"/>
                  </a:solidFill>
                </a:rPr>
                <a:t>기타장비</a:t>
              </a:r>
            </a:p>
          </p:txBody>
        </p:sp>
        <p:sp>
          <p:nvSpPr>
            <p:cNvPr id="60" name="이등변 삼각형 59">
              <a:extLst>
                <a:ext uri="{FF2B5EF4-FFF2-40B4-BE49-F238E27FC236}">
                  <a16:creationId xmlns:a16="http://schemas.microsoft.com/office/drawing/2014/main" id="{76012E51-E9A3-E596-9D07-C005CF31605B}"/>
                </a:ext>
              </a:extLst>
            </p:cNvPr>
            <p:cNvSpPr/>
            <p:nvPr/>
          </p:nvSpPr>
          <p:spPr>
            <a:xfrm>
              <a:off x="1988694" y="867197"/>
              <a:ext cx="488980" cy="159766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18854B88-F495-2A96-B257-6E9EFCE7BFC0}"/>
              </a:ext>
            </a:extLst>
          </p:cNvPr>
          <p:cNvGrpSpPr/>
          <p:nvPr/>
        </p:nvGrpSpPr>
        <p:grpSpPr>
          <a:xfrm>
            <a:off x="263336" y="672074"/>
            <a:ext cx="6283513" cy="69263"/>
            <a:chOff x="323850" y="638623"/>
            <a:chExt cx="6122286" cy="11600"/>
          </a:xfrm>
        </p:grpSpPr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9DF116D-ACAD-3A55-B7B0-B5D3BC75C449}"/>
                </a:ext>
              </a:extLst>
            </p:cNvPr>
            <p:cNvCxnSpPr>
              <a:cxnSpLocks/>
            </p:cNvCxnSpPr>
            <p:nvPr/>
          </p:nvCxnSpPr>
          <p:spPr>
            <a:xfrm>
              <a:off x="3050426" y="650223"/>
              <a:ext cx="3395710" cy="0"/>
            </a:xfrm>
            <a:prstGeom prst="line">
              <a:avLst/>
            </a:prstGeom>
            <a:ln>
              <a:solidFill>
                <a:srgbClr val="52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0061EC27-54AF-880E-1385-D5B39BE49E49}"/>
                </a:ext>
              </a:extLst>
            </p:cNvPr>
            <p:cNvCxnSpPr>
              <a:cxnSpLocks/>
            </p:cNvCxnSpPr>
            <p:nvPr/>
          </p:nvCxnSpPr>
          <p:spPr>
            <a:xfrm>
              <a:off x="323850" y="638623"/>
              <a:ext cx="2731019" cy="0"/>
            </a:xfrm>
            <a:prstGeom prst="line">
              <a:avLst/>
            </a:prstGeom>
            <a:ln>
              <a:solidFill>
                <a:srgbClr val="1A2954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2F0278DE-6785-D976-8A35-5B89478A5D76}"/>
              </a:ext>
            </a:extLst>
          </p:cNvPr>
          <p:cNvCxnSpPr>
            <a:cxnSpLocks/>
          </p:cNvCxnSpPr>
          <p:nvPr/>
        </p:nvCxnSpPr>
        <p:spPr>
          <a:xfrm>
            <a:off x="254070" y="9662019"/>
            <a:ext cx="6293667" cy="9188"/>
          </a:xfrm>
          <a:prstGeom prst="line">
            <a:avLst/>
          </a:prstGeom>
          <a:ln w="7239">
            <a:solidFill>
              <a:srgbClr val="2B3D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83B4C0-5551-04AD-9CFE-5CEE59F84679}"/>
              </a:ext>
            </a:extLst>
          </p:cNvPr>
          <p:cNvSpPr txBox="1"/>
          <p:nvPr/>
        </p:nvSpPr>
        <p:spPr>
          <a:xfrm>
            <a:off x="634784" y="5146089"/>
            <a:ext cx="3030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790224"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I </a:t>
            </a:r>
            <a:r>
              <a:rPr lang="en-US" altLang="ko-KR" sz="1200" b="1" dirty="0">
                <a:solidFill>
                  <a:srgbClr val="FF0000"/>
                </a:solidFill>
              </a:rPr>
              <a:t>Technical Specifications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맑은 고딕" panose="020B0503020000020004" pitchFamily="50" charset="-127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E539715-D142-3EFA-33DD-B67549496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629470"/>
              </p:ext>
            </p:extLst>
          </p:nvPr>
        </p:nvGraphicFramePr>
        <p:xfrm>
          <a:off x="635069" y="1325182"/>
          <a:ext cx="2891901" cy="268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138">
                  <a:extLst>
                    <a:ext uri="{9D8B030D-6E8A-4147-A177-3AD203B41FA5}">
                      <a16:colId xmlns:a16="http://schemas.microsoft.com/office/drawing/2014/main" val="2823266644"/>
                    </a:ext>
                  </a:extLst>
                </a:gridCol>
                <a:gridCol w="207892">
                  <a:extLst>
                    <a:ext uri="{9D8B030D-6E8A-4147-A177-3AD203B41FA5}">
                      <a16:colId xmlns:a16="http://schemas.microsoft.com/office/drawing/2014/main" val="2478834776"/>
                    </a:ext>
                  </a:extLst>
                </a:gridCol>
                <a:gridCol w="1048993">
                  <a:extLst>
                    <a:ext uri="{9D8B030D-6E8A-4147-A177-3AD203B41FA5}">
                      <a16:colId xmlns:a16="http://schemas.microsoft.com/office/drawing/2014/main" val="1773184050"/>
                    </a:ext>
                  </a:extLst>
                </a:gridCol>
                <a:gridCol w="1401878">
                  <a:extLst>
                    <a:ext uri="{9D8B030D-6E8A-4147-A177-3AD203B41FA5}">
                      <a16:colId xmlns:a16="http://schemas.microsoft.com/office/drawing/2014/main" val="2584910323"/>
                    </a:ext>
                  </a:extLst>
                </a:gridCol>
              </a:tblGrid>
              <a:tr h="493467"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7902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b="1" spc="-120" baseline="0" dirty="0">
                          <a:solidFill>
                            <a:srgbClr val="393536"/>
                          </a:solidFill>
                        </a:rPr>
                        <a:t>PRO–LIVECASTER 300HS</a:t>
                      </a:r>
                      <a:endParaRPr lang="ko-KR" altLang="ko-KR" sz="2000" b="1" spc="-120" baseline="0" dirty="0">
                        <a:solidFill>
                          <a:srgbClr val="39353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94413"/>
                  </a:ext>
                </a:extLst>
              </a:tr>
              <a:tr h="156770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766302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G2B </a:t>
                      </a:r>
                      <a:r>
                        <a:rPr lang="en-US" altLang="ko-KR" sz="1000" b="1" i="0" kern="1200" dirty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24483862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456751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조달가격 </a:t>
                      </a:r>
                      <a:r>
                        <a:rPr lang="en-US" altLang="ko-KR" sz="1000" b="1" i="0" kern="1200" dirty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7,940,000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맑은 고딕" panose="020B0503020000020004" pitchFamily="50" charset="-127"/>
                          <a:ea typeface="+mn-ea"/>
                          <a:cs typeface="맑은 고딕 Semilight" panose="020B0502040204020203" pitchFamily="50" charset="-127"/>
                        </a:rPr>
                        <a:t>원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33980"/>
                  </a:ext>
                </a:extLst>
              </a:tr>
            </a:tbl>
          </a:graphicData>
        </a:graphic>
      </p:graphicFrame>
      <p:pic>
        <p:nvPicPr>
          <p:cNvPr id="20" name="그림 19">
            <a:extLst>
              <a:ext uri="{FF2B5EF4-FFF2-40B4-BE49-F238E27FC236}">
                <a16:creationId xmlns:a16="http://schemas.microsoft.com/office/drawing/2014/main" id="{AF615486-3EC8-E662-FD8E-D2B2FB7CF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27" y="1378149"/>
            <a:ext cx="378866" cy="230400"/>
          </a:xfrm>
          <a:prstGeom prst="rect">
            <a:avLst/>
          </a:prstGeom>
          <a:noFill/>
        </p:spPr>
      </p:pic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7C434F03-172C-C4AB-3C20-5A5FFB6B8F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143693"/>
              </p:ext>
            </p:extLst>
          </p:nvPr>
        </p:nvGraphicFramePr>
        <p:xfrm>
          <a:off x="3169225" y="1590528"/>
          <a:ext cx="3053705" cy="30100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3705">
                  <a:extLst>
                    <a:ext uri="{9D8B030D-6E8A-4147-A177-3AD203B41FA5}">
                      <a16:colId xmlns:a16="http://schemas.microsoft.com/office/drawing/2014/main" val="4195348621"/>
                    </a:ext>
                  </a:extLst>
                </a:gridCol>
              </a:tblGrid>
              <a:tr h="21849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  I 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Choice Point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497582"/>
                  </a:ext>
                </a:extLst>
              </a:tr>
              <a:tr h="1873270">
                <a:tc>
                  <a:txBody>
                    <a:bodyPr/>
                    <a:lstStyle/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고화질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MP4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와 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TS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파일동시녹화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및 다채널녹화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모드옵션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멀티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PIP(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입력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PC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자료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임의크기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위치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Mask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등</a:t>
                      </a:r>
                      <a:r>
                        <a:rPr lang="en-US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템플릿의 </a:t>
                      </a:r>
                      <a:r>
                        <a:rPr lang="ko-KR" altLang="ko-KR" sz="90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프리셋설정</a:t>
                      </a: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및 저장</a:t>
                      </a:r>
                      <a:endParaRPr lang="en-US" altLang="ko-KR" sz="90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다양한</a:t>
                      </a:r>
                      <a:r>
                        <a:rPr lang="en-US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(FADE, WIPE, CUT)</a:t>
                      </a: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전환효과의 </a:t>
                      </a:r>
                      <a:r>
                        <a:rPr lang="en-US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AV</a:t>
                      </a:r>
                      <a:r>
                        <a:rPr lang="ko-KR" altLang="ko-KR" sz="900" i="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스위쳐</a:t>
                      </a: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출력기능</a:t>
                      </a:r>
                      <a:endParaRPr lang="en-US" altLang="ko-KR" sz="90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다양한 녹화해상도</a:t>
                      </a:r>
                      <a:r>
                        <a:rPr lang="en-US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(320*180, ~1920*1080)</a:t>
                      </a: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설정 및 파일 재생기능</a:t>
                      </a:r>
                      <a:endParaRPr lang="en-US" altLang="ko-KR" sz="90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H.264(CPU Quick Sync)</a:t>
                      </a: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에 의한 </a:t>
                      </a:r>
                      <a:r>
                        <a:rPr lang="en-US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HW </a:t>
                      </a:r>
                      <a:r>
                        <a:rPr lang="ko-KR" altLang="ko-KR" sz="900" i="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인코딩기능</a:t>
                      </a:r>
                      <a:endParaRPr lang="en-US" altLang="ko-KR" sz="90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입력영상의 </a:t>
                      </a:r>
                      <a:r>
                        <a:rPr lang="en-US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H/V-Flip </a:t>
                      </a: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및 </a:t>
                      </a:r>
                      <a:r>
                        <a:rPr lang="en-US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Crop</a:t>
                      </a: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설정기능</a:t>
                      </a:r>
                      <a:endParaRPr lang="en-US" altLang="ko-KR" sz="90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오디오 믹서 및 </a:t>
                      </a:r>
                      <a:r>
                        <a:rPr lang="en-US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10band EQ</a:t>
                      </a: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설정기능</a:t>
                      </a:r>
                      <a:endParaRPr lang="en-US" altLang="ko-KR" sz="90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i="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인트로</a:t>
                      </a: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영상</a:t>
                      </a:r>
                      <a:r>
                        <a:rPr lang="en-US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로고</a:t>
                      </a:r>
                      <a:r>
                        <a:rPr lang="en-US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메시지작성</a:t>
                      </a:r>
                      <a:r>
                        <a:rPr lang="en-US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문자자막 합성기능</a:t>
                      </a:r>
                      <a:endParaRPr lang="en-US" altLang="ko-KR" sz="90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i="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유튜브등</a:t>
                      </a: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다양한 </a:t>
                      </a:r>
                      <a:r>
                        <a:rPr lang="ko-KR" altLang="ko-KR" sz="900" i="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방송업로드</a:t>
                      </a: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및 스트리밍</a:t>
                      </a:r>
                      <a:r>
                        <a:rPr lang="en-US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(RTMP, UDP, HLS)</a:t>
                      </a: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기능</a:t>
                      </a:r>
                      <a:endParaRPr lang="en-US" altLang="ko-KR" sz="90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Live</a:t>
                      </a: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입력의 </a:t>
                      </a:r>
                      <a:r>
                        <a:rPr lang="ko-KR" altLang="ko-KR" sz="900" i="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크로마키</a:t>
                      </a:r>
                      <a:r>
                        <a:rPr lang="en-US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ko-KR" sz="900" i="0" kern="1200" dirty="0" err="1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루마키</a:t>
                      </a: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합성출력기능 </a:t>
                      </a:r>
                      <a:endParaRPr lang="en-US" altLang="ko-KR" sz="90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녹화 완료 후 원격 </a:t>
                      </a:r>
                      <a:r>
                        <a:rPr lang="en-US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FTP</a:t>
                      </a: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파일 전송기능</a:t>
                      </a:r>
                      <a:endParaRPr lang="en-US" altLang="ko-KR" sz="90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강사 자동추적의 </a:t>
                      </a:r>
                      <a:r>
                        <a:rPr lang="en-US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PTZ</a:t>
                      </a: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카메라 제어</a:t>
                      </a:r>
                      <a:r>
                        <a:rPr lang="en-US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딥 러닝 이미지</a:t>
                      </a:r>
                      <a:r>
                        <a:rPr lang="en-US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검출</a:t>
                      </a:r>
                      <a:r>
                        <a:rPr lang="en-US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기능</a:t>
                      </a:r>
                      <a:endParaRPr lang="en-US" altLang="ko-KR" sz="90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171450" indent="-171450" fontAlgn="base" latinLnBrk="0">
                        <a:lnSpc>
                          <a:spcPts val="1100"/>
                        </a:lnSpc>
                        <a:buClr>
                          <a:schemeClr val="accent1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원격 멀티 통합제어프로그램</a:t>
                      </a:r>
                      <a:r>
                        <a:rPr lang="en-US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(BMR) </a:t>
                      </a: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제공</a:t>
                      </a:r>
                      <a:r>
                        <a:rPr lang="en-US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옵션</a:t>
                      </a:r>
                      <a:r>
                        <a:rPr lang="en-US" altLang="ko-KR" sz="900" i="0" kern="1200" dirty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546215"/>
                  </a:ext>
                </a:extLst>
              </a:tr>
            </a:tbl>
          </a:graphicData>
        </a:graphic>
      </p:graphicFrame>
      <p:sp>
        <p:nvSpPr>
          <p:cNvPr id="10" name="직사각형 9">
            <a:extLst>
              <a:ext uri="{FF2B5EF4-FFF2-40B4-BE49-F238E27FC236}">
                <a16:creationId xmlns:a16="http://schemas.microsoft.com/office/drawing/2014/main" id="{DFFFE0B0-358E-E69B-5E13-480EBE0CCB2E}"/>
              </a:ext>
            </a:extLst>
          </p:cNvPr>
          <p:cNvSpPr/>
          <p:nvPr/>
        </p:nvSpPr>
        <p:spPr>
          <a:xfrm>
            <a:off x="301190" y="828310"/>
            <a:ext cx="62936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ts val="1100"/>
              </a:lnSpc>
            </a:pPr>
            <a:r>
              <a:rPr lang="ko-KR" altLang="en-US" sz="900" dirty="0">
                <a:latin typeface="+mn-ea"/>
              </a:rPr>
              <a:t>학교</a:t>
            </a:r>
            <a:r>
              <a:rPr lang="en-US" altLang="ko-KR" sz="900" dirty="0">
                <a:latin typeface="+mn-ea"/>
              </a:rPr>
              <a:t>·</a:t>
            </a:r>
            <a:r>
              <a:rPr lang="ko-KR" altLang="en-US" sz="900" dirty="0">
                <a:latin typeface="+mn-ea"/>
              </a:rPr>
              <a:t>관공서</a:t>
            </a:r>
            <a:r>
              <a:rPr lang="en-US" altLang="ko-KR" sz="900" dirty="0">
                <a:latin typeface="+mn-ea"/>
              </a:rPr>
              <a:t>·</a:t>
            </a:r>
            <a:r>
              <a:rPr lang="ko-KR" altLang="en-US" sz="900" dirty="0">
                <a:latin typeface="+mn-ea"/>
              </a:rPr>
              <a:t>기업 등에서 사용하는 수업자동녹화 및 </a:t>
            </a:r>
            <a:r>
              <a:rPr lang="ko-KR" altLang="en-US" sz="900" dirty="0" err="1">
                <a:latin typeface="+mn-ea"/>
              </a:rPr>
              <a:t>비대면</a:t>
            </a:r>
            <a:r>
              <a:rPr lang="ko-KR" altLang="en-US" sz="900" dirty="0">
                <a:latin typeface="+mn-ea"/>
              </a:rPr>
              <a:t> 강의용 </a:t>
            </a:r>
            <a:r>
              <a:rPr lang="en-US" altLang="ko-KR" sz="900" dirty="0">
                <a:latin typeface="+mn-ea"/>
              </a:rPr>
              <a:t>AV</a:t>
            </a:r>
            <a:r>
              <a:rPr lang="ko-KR" altLang="en-US" sz="900" dirty="0" err="1">
                <a:latin typeface="+mn-ea"/>
              </a:rPr>
              <a:t>스위쳐</a:t>
            </a:r>
            <a:r>
              <a:rPr lang="ko-KR" altLang="en-US" sz="900" dirty="0">
                <a:latin typeface="+mn-ea"/>
              </a:rPr>
              <a:t> 시스템으로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en-US" sz="900" dirty="0">
                <a:latin typeface="+mn-ea"/>
              </a:rPr>
              <a:t>고화질 녹화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en-US" sz="900" dirty="0">
                <a:latin typeface="+mn-ea"/>
              </a:rPr>
              <a:t>스트리밍</a:t>
            </a:r>
            <a:r>
              <a:rPr lang="en-US" altLang="ko-KR" sz="900" dirty="0">
                <a:latin typeface="+mn-ea"/>
              </a:rPr>
              <a:t>, PIP, </a:t>
            </a:r>
            <a:r>
              <a:rPr lang="ko-KR" altLang="en-US" sz="900" dirty="0">
                <a:latin typeface="+mn-ea"/>
              </a:rPr>
              <a:t>자막합성</a:t>
            </a:r>
            <a:r>
              <a:rPr lang="en-US" altLang="ko-KR" sz="900" dirty="0">
                <a:latin typeface="+mn-ea"/>
              </a:rPr>
              <a:t>, </a:t>
            </a:r>
            <a:r>
              <a:rPr lang="ko-KR" altLang="en-US" sz="900" dirty="0">
                <a:latin typeface="+mn-ea"/>
              </a:rPr>
              <a:t>강사 자동추적 등 다양한 콘텐츠 제작 기능을 지원하는 통합 방송 장비</a:t>
            </a:r>
            <a:endParaRPr lang="ko-KR" altLang="en-US" sz="900" b="1" dirty="0">
              <a:solidFill>
                <a:schemeClr val="tx2"/>
              </a:solidFill>
              <a:latin typeface="+mn-ea"/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421917B7-3B11-D316-4F94-8FD261F6A9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3556273"/>
              </p:ext>
            </p:extLst>
          </p:nvPr>
        </p:nvGraphicFramePr>
        <p:xfrm>
          <a:off x="602218" y="5425302"/>
          <a:ext cx="5548204" cy="3707280"/>
        </p:xfrm>
        <a:graphic>
          <a:graphicData uri="http://schemas.openxmlformats.org/drawingml/2006/table">
            <a:tbl>
              <a:tblPr/>
              <a:tblGrid>
                <a:gridCol w="1891433">
                  <a:extLst>
                    <a:ext uri="{9D8B030D-6E8A-4147-A177-3AD203B41FA5}">
                      <a16:colId xmlns:a16="http://schemas.microsoft.com/office/drawing/2014/main" val="4196024542"/>
                    </a:ext>
                  </a:extLst>
                </a:gridCol>
                <a:gridCol w="3656771">
                  <a:extLst>
                    <a:ext uri="{9D8B030D-6E8A-4147-A177-3AD203B41FA5}">
                      <a16:colId xmlns:a16="http://schemas.microsoft.com/office/drawing/2014/main" val="2669406839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Spec</a:t>
                      </a:r>
                      <a:r>
                        <a:rPr lang="en-US" altLang="ko-KR" sz="900" b="1" kern="0" spc="0" baseline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Item</a:t>
                      </a:r>
                      <a:endParaRPr lang="en-US" altLang="ko-KR" sz="9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Details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330198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Video Input(note1)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 HDMI, 2 SDI/ 3 USB Cam (</a:t>
                      </a:r>
                      <a:r>
                        <a:rPr lang="ko-KR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동시 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3ch)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091531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Video Output(note2)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 HDMI, 1 DVI , 1DP with Graphic Main/Sub1</a:t>
                      </a:r>
                      <a:r>
                        <a:rPr lang="ko-KR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선택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621992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Audio 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 HDMI/SDI Embedded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 USB IO Input(</a:t>
                      </a:r>
                      <a:r>
                        <a:rPr lang="ko-KR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옵션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567298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Audio 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 PC Audio L/R Stereo, 3.5mm pin Jack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 USB IO Output(</a:t>
                      </a:r>
                      <a:r>
                        <a:rPr lang="ko-KR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옵션</a:t>
                      </a: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)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057182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Video Encoding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H.264 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248563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ko-KR" alt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녹화 파일 형식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MP4, TS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189888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Video Bit Rate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700K~30Mbps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8441505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Streaming Format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RTMP, UDP, HLS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736719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I/O Port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 USB</a:t>
                      </a:r>
                      <a:r>
                        <a:rPr lang="ko-KR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이상</a:t>
                      </a:r>
                    </a:p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 LAN(RJ-45)_Network 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205711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Video Signal Format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1920*1080p(60,59.94,50), 1920*1080i(60,59.94,50)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1280*720p(60,59.94,50)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893798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CPU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ts val="8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Intel CPU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944529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RAM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16GB</a:t>
                      </a:r>
                      <a:r>
                        <a:rPr lang="ko-KR" alt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2028342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STORAGE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alt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1 SSD 240GB</a:t>
                      </a:r>
                      <a:r>
                        <a:rPr lang="ko-KR" alt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  <a:r>
                        <a:rPr lang="en-US" altLang="ko-KR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1 HDD 1TB </a:t>
                      </a:r>
                      <a:r>
                        <a:rPr lang="ko-KR" alt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이상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37485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Windows 11 Pro, 64bit Mode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29608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Operating Temperature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10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0~40°C</a:t>
                      </a:r>
                      <a:endParaRPr lang="en-US" sz="900" b="0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42689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Power Requirements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0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AC220V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379816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Power Consumption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110W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72687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Product Weight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10.8Kg</a:t>
                      </a:r>
                      <a:endParaRPr lang="ko-KR" altLang="ko-KR" sz="900" b="0" kern="120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058910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Dimension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en-US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430(w)*132(h)*400(d), </a:t>
                      </a:r>
                      <a:r>
                        <a:rPr lang="ko-KR" altLang="ko-KR" sz="900" b="0" kern="120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손잡이 제외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7678894"/>
                  </a:ext>
                </a:extLst>
              </a:tr>
            </a:tbl>
          </a:graphicData>
        </a:graphic>
      </p:graphicFrame>
      <p:pic>
        <p:nvPicPr>
          <p:cNvPr id="6" name="Picture 1">
            <a:extLst>
              <a:ext uri="{FF2B5EF4-FFF2-40B4-BE49-F238E27FC236}">
                <a16:creationId xmlns:a16="http://schemas.microsoft.com/office/drawing/2014/main" id="{CE1908D9-3A78-AD29-820A-08770773EA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032" y="1967672"/>
            <a:ext cx="1980000" cy="1025561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82662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367</Words>
  <Application>Microsoft Office PowerPoint</Application>
  <PresentationFormat>A4 용지(210x297mm)</PresentationFormat>
  <Paragraphs>65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나눔고딕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이혜진</dc:creator>
  <cp:lastModifiedBy>이혜진</cp:lastModifiedBy>
  <cp:revision>129</cp:revision>
  <cp:lastPrinted>2026-05-06T02:47:12Z</cp:lastPrinted>
  <dcterms:created xsi:type="dcterms:W3CDTF">2026-04-16T00:46:52Z</dcterms:created>
  <dcterms:modified xsi:type="dcterms:W3CDTF">2026-09-10T00:41:18Z</dcterms:modified>
  <cp:version/>
</cp:coreProperties>
</file>