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86" r:id="rId1"/>
  </p:sldMasterIdLst>
  <p:notesMasterIdLst>
    <p:notesMasterId r:id="rId3"/>
  </p:notesMasterIdLst>
  <p:sldIdLst>
    <p:sldId id="257" r:id="rId2"/>
  </p:sldIdLst>
  <p:sldSz cx="6858000" cy="9906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A111915-BE36-4E01-A7E5-04B1672EAD32}" styleName="밝은 스타일 2 - 강조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TxStyle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TxStyle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1068" y="-1638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C4127680-7F81-4D8F-9582-C62C210A6852}" type="datetime1">
              <a:rPr lang="ko-KR" altLang="en-US"/>
              <a:pPr lvl="0">
                <a:defRPr/>
              </a:pPr>
              <a:t>2026-09-09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2216150" y="1233488"/>
            <a:ext cx="23034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ko-KR" altLang="en-US"/>
              <a:t>마스터 텍스트 스타일을 편집하려면 클릭</a:t>
            </a:r>
          </a:p>
          <a:p>
            <a:pPr lvl="1">
              <a:defRPr/>
            </a:pPr>
            <a:r>
              <a:rPr lang="ko-KR" altLang="en-US"/>
              <a:t>두 번째 수준</a:t>
            </a:r>
          </a:p>
          <a:p>
            <a:pPr lvl="2">
              <a:defRPr/>
            </a:pPr>
            <a:r>
              <a:rPr lang="ko-KR" altLang="en-US"/>
              <a:t>세 번째 수준</a:t>
            </a:r>
          </a:p>
          <a:p>
            <a:pPr lvl="3">
              <a:defRPr/>
            </a:pPr>
            <a:r>
              <a:rPr lang="ko-KR" altLang="en-US"/>
              <a:t>네 번째 수준</a:t>
            </a:r>
          </a:p>
          <a:p>
            <a:pPr lvl="4">
              <a:defRPr/>
            </a:pPr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077CAF73-58C4-46E1-B0BE-60188ABDBCBD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65051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77CAF73-58C4-46E1-B0BE-60188ABDBCBD}" type="slidenum">
              <a:rPr lang="en-US" altLang="en-US"/>
              <a:pPr lvl="0">
                <a:defRPr/>
              </a:pPr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1672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567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0603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8158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2026-09-09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897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2026-09-09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0258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2026-09-09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9468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3596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5947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536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6736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43C366-7615-4C86-A0EE-7E8F389AC9B7}" type="datetimeFigureOut">
              <a:rPr lang="ko-KR" altLang="en-US" smtClean="0"/>
              <a:t>2026-09-09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9084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81A9DF-05F7-FB39-2CD6-5CB7D77109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그룹 57">
            <a:extLst>
              <a:ext uri="{FF2B5EF4-FFF2-40B4-BE49-F238E27FC236}">
                <a16:creationId xmlns:a16="http://schemas.microsoft.com/office/drawing/2014/main" id="{5FEE8846-2FBA-6AFB-3135-3EB0ECE2BD55}"/>
              </a:ext>
            </a:extLst>
          </p:cNvPr>
          <p:cNvGrpSpPr/>
          <p:nvPr/>
        </p:nvGrpSpPr>
        <p:grpSpPr>
          <a:xfrm>
            <a:off x="285569" y="402805"/>
            <a:ext cx="2360210" cy="260664"/>
            <a:chOff x="0" y="753326"/>
            <a:chExt cx="2477674" cy="273637"/>
          </a:xfrm>
        </p:grpSpPr>
        <p:sp>
          <p:nvSpPr>
            <p:cNvPr id="59" name="직사각형 58">
              <a:extLst>
                <a:ext uri="{FF2B5EF4-FFF2-40B4-BE49-F238E27FC236}">
                  <a16:creationId xmlns:a16="http://schemas.microsoft.com/office/drawing/2014/main" id="{793CDE3F-D0E4-C060-F00A-E0F687DB93E3}"/>
                </a:ext>
              </a:extLst>
            </p:cNvPr>
            <p:cNvSpPr/>
            <p:nvPr/>
          </p:nvSpPr>
          <p:spPr>
            <a:xfrm>
              <a:off x="0" y="753326"/>
              <a:ext cx="2225040" cy="234236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spc="-100" dirty="0">
                  <a:solidFill>
                    <a:schemeClr val="bg1"/>
                  </a:solidFill>
                </a:rPr>
                <a:t>기타장비</a:t>
              </a:r>
            </a:p>
          </p:txBody>
        </p:sp>
        <p:sp>
          <p:nvSpPr>
            <p:cNvPr id="60" name="이등변 삼각형 59">
              <a:extLst>
                <a:ext uri="{FF2B5EF4-FFF2-40B4-BE49-F238E27FC236}">
                  <a16:creationId xmlns:a16="http://schemas.microsoft.com/office/drawing/2014/main" id="{76012E51-E9A3-E596-9D07-C005CF31605B}"/>
                </a:ext>
              </a:extLst>
            </p:cNvPr>
            <p:cNvSpPr/>
            <p:nvPr/>
          </p:nvSpPr>
          <p:spPr>
            <a:xfrm>
              <a:off x="1988694" y="867197"/>
              <a:ext cx="488980" cy="159766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맑은 고딕" panose="020B0503020000020004" pitchFamily="50" charset="-127"/>
                <a:cs typeface="+mn-cs"/>
              </a:endParaRPr>
            </a:p>
          </p:txBody>
        </p:sp>
      </p:grp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18854B88-F495-2A96-B257-6E9EFCE7BFC0}"/>
              </a:ext>
            </a:extLst>
          </p:cNvPr>
          <p:cNvGrpSpPr/>
          <p:nvPr/>
        </p:nvGrpSpPr>
        <p:grpSpPr>
          <a:xfrm>
            <a:off x="263336" y="672074"/>
            <a:ext cx="6283513" cy="69263"/>
            <a:chOff x="323850" y="638623"/>
            <a:chExt cx="6122286" cy="11600"/>
          </a:xfrm>
        </p:grpSpPr>
        <p:cxnSp>
          <p:nvCxnSpPr>
            <p:cNvPr id="62" name="직선 연결선 61">
              <a:extLst>
                <a:ext uri="{FF2B5EF4-FFF2-40B4-BE49-F238E27FC236}">
                  <a16:creationId xmlns:a16="http://schemas.microsoft.com/office/drawing/2014/main" id="{29DF116D-ACAD-3A55-B7B0-B5D3BC75C449}"/>
                </a:ext>
              </a:extLst>
            </p:cNvPr>
            <p:cNvCxnSpPr>
              <a:cxnSpLocks/>
            </p:cNvCxnSpPr>
            <p:nvPr/>
          </p:nvCxnSpPr>
          <p:spPr>
            <a:xfrm>
              <a:off x="3050426" y="650223"/>
              <a:ext cx="3395710" cy="0"/>
            </a:xfrm>
            <a:prstGeom prst="line">
              <a:avLst/>
            </a:prstGeom>
            <a:ln>
              <a:solidFill>
                <a:srgbClr val="52618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직선 연결선 62">
              <a:extLst>
                <a:ext uri="{FF2B5EF4-FFF2-40B4-BE49-F238E27FC236}">
                  <a16:creationId xmlns:a16="http://schemas.microsoft.com/office/drawing/2014/main" id="{0061EC27-54AF-880E-1385-D5B39BE49E49}"/>
                </a:ext>
              </a:extLst>
            </p:cNvPr>
            <p:cNvCxnSpPr>
              <a:cxnSpLocks/>
            </p:cNvCxnSpPr>
            <p:nvPr/>
          </p:nvCxnSpPr>
          <p:spPr>
            <a:xfrm>
              <a:off x="323850" y="638623"/>
              <a:ext cx="2731019" cy="0"/>
            </a:xfrm>
            <a:prstGeom prst="line">
              <a:avLst/>
            </a:prstGeom>
            <a:ln>
              <a:solidFill>
                <a:srgbClr val="1A2954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2F0278DE-6785-D976-8A35-5B89478A5D76}"/>
              </a:ext>
            </a:extLst>
          </p:cNvPr>
          <p:cNvCxnSpPr>
            <a:cxnSpLocks/>
          </p:cNvCxnSpPr>
          <p:nvPr/>
        </p:nvCxnSpPr>
        <p:spPr>
          <a:xfrm>
            <a:off x="254070" y="9662019"/>
            <a:ext cx="6293667" cy="9188"/>
          </a:xfrm>
          <a:prstGeom prst="line">
            <a:avLst/>
          </a:prstGeom>
          <a:ln w="7239">
            <a:solidFill>
              <a:srgbClr val="2B3D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EA83B4C0-5551-04AD-9CFE-5CEE59F84679}"/>
              </a:ext>
            </a:extLst>
          </p:cNvPr>
          <p:cNvSpPr txBox="1"/>
          <p:nvPr/>
        </p:nvSpPr>
        <p:spPr>
          <a:xfrm>
            <a:off x="627450" y="5277838"/>
            <a:ext cx="30307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790224">
              <a:defRPr/>
            </a:pP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I </a:t>
            </a:r>
            <a:r>
              <a:rPr lang="en-US" altLang="ko-KR" sz="1200" b="1" dirty="0">
                <a:solidFill>
                  <a:srgbClr val="FF0000"/>
                </a:solidFill>
              </a:rPr>
              <a:t>Technical Specifications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맑은 고딕" panose="020B0503020000020004" pitchFamily="50" charset="-127"/>
            </a:endParaRPr>
          </a:p>
        </p:txBody>
      </p:sp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1E539715-D142-3EFA-33DD-B67549496B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0481796"/>
              </p:ext>
            </p:extLst>
          </p:nvPr>
        </p:nvGraphicFramePr>
        <p:xfrm>
          <a:off x="635070" y="1336063"/>
          <a:ext cx="2946330" cy="26892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526">
                  <a:extLst>
                    <a:ext uri="{9D8B030D-6E8A-4147-A177-3AD203B41FA5}">
                      <a16:colId xmlns:a16="http://schemas.microsoft.com/office/drawing/2014/main" val="2823266644"/>
                    </a:ext>
                  </a:extLst>
                </a:gridCol>
                <a:gridCol w="211806">
                  <a:extLst>
                    <a:ext uri="{9D8B030D-6E8A-4147-A177-3AD203B41FA5}">
                      <a16:colId xmlns:a16="http://schemas.microsoft.com/office/drawing/2014/main" val="2478834776"/>
                    </a:ext>
                  </a:extLst>
                </a:gridCol>
                <a:gridCol w="1068737">
                  <a:extLst>
                    <a:ext uri="{9D8B030D-6E8A-4147-A177-3AD203B41FA5}">
                      <a16:colId xmlns:a16="http://schemas.microsoft.com/office/drawing/2014/main" val="1773184050"/>
                    </a:ext>
                  </a:extLst>
                </a:gridCol>
                <a:gridCol w="1428261">
                  <a:extLst>
                    <a:ext uri="{9D8B030D-6E8A-4147-A177-3AD203B41FA5}">
                      <a16:colId xmlns:a16="http://schemas.microsoft.com/office/drawing/2014/main" val="2584910323"/>
                    </a:ext>
                  </a:extLst>
                </a:gridCol>
              </a:tblGrid>
              <a:tr h="493467">
                <a:tc gridSpan="2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79022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b="1" spc="-120" baseline="0" dirty="0">
                          <a:solidFill>
                            <a:srgbClr val="393536"/>
                          </a:solidFill>
                        </a:rPr>
                        <a:t>PRO–LIVECASTER 400HS</a:t>
                      </a:r>
                      <a:endParaRPr lang="ko-KR" altLang="ko-KR" sz="2000" b="1" spc="-120" baseline="0" dirty="0">
                        <a:solidFill>
                          <a:srgbClr val="393536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7594413"/>
                  </a:ext>
                </a:extLst>
              </a:tr>
              <a:tr h="1567708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8766302"/>
                  </a:ext>
                </a:extLst>
              </a:tr>
              <a:tr h="314026">
                <a:tc gridSpan="4"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I G2B </a:t>
                      </a:r>
                      <a:r>
                        <a:rPr lang="en-US" altLang="ko-KR" sz="1000" b="1" i="0" kern="1200" dirty="0">
                          <a:solidFill>
                            <a:srgbClr val="0000CC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24544691</a:t>
                      </a:r>
                      <a:endParaRPr lang="ko-KR" altLang="en-US" sz="1000" b="1" dirty="0">
                        <a:solidFill>
                          <a:srgbClr val="0000CC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7456751"/>
                  </a:ext>
                </a:extLst>
              </a:tr>
              <a:tr h="314026">
                <a:tc gridSpan="4">
                  <a:txBody>
                    <a:bodyPr/>
                    <a:lstStyle/>
                    <a:p>
                      <a:pPr latinLnBrk="1"/>
                      <a:r>
                        <a:rPr kumimoji="0" lang="en-US" altLang="ko-K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ko-KR" altLang="en-US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조달가격 </a:t>
                      </a:r>
                      <a:r>
                        <a:rPr lang="en-US" altLang="ko-KR" sz="1000" b="1" i="0" kern="1200" dirty="0">
                          <a:solidFill>
                            <a:srgbClr val="0000CC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9,950,000</a:t>
                      </a:r>
                      <a:r>
                        <a:rPr lang="en-US" altLang="ko-KR" sz="1000" b="1" dirty="0">
                          <a:solidFill>
                            <a:srgbClr val="0000CC"/>
                          </a:solidFill>
                          <a:latin typeface="맑은 고딕" panose="020B0503020000020004" pitchFamily="50" charset="-127"/>
                          <a:ea typeface="+mn-ea"/>
                          <a:cs typeface="맑은 고딕 Semilight" panose="020B0502040204020203" pitchFamily="50" charset="-127"/>
                        </a:rPr>
                        <a:t>원</a:t>
                      </a:r>
                      <a:endParaRPr lang="ko-KR" altLang="en-US" sz="1000" b="1" dirty="0">
                        <a:solidFill>
                          <a:srgbClr val="0000CC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233980"/>
                  </a:ext>
                </a:extLst>
              </a:tr>
            </a:tbl>
          </a:graphicData>
        </a:graphic>
      </p:graphicFrame>
      <p:pic>
        <p:nvPicPr>
          <p:cNvPr id="20" name="그림 19">
            <a:extLst>
              <a:ext uri="{FF2B5EF4-FFF2-40B4-BE49-F238E27FC236}">
                <a16:creationId xmlns:a16="http://schemas.microsoft.com/office/drawing/2014/main" id="{AF615486-3EC8-E662-FD8E-D2B2FB7CF2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727" y="1389030"/>
            <a:ext cx="378866" cy="230400"/>
          </a:xfrm>
          <a:prstGeom prst="rect">
            <a:avLst/>
          </a:prstGeom>
          <a:noFill/>
        </p:spPr>
      </p:pic>
      <p:graphicFrame>
        <p:nvGraphicFramePr>
          <p:cNvPr id="46" name="표 45">
            <a:extLst>
              <a:ext uri="{FF2B5EF4-FFF2-40B4-BE49-F238E27FC236}">
                <a16:creationId xmlns:a16="http://schemas.microsoft.com/office/drawing/2014/main" id="{7C434F03-172C-C4AB-3C20-5A5FFB6B8F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9697120"/>
              </p:ext>
            </p:extLst>
          </p:nvPr>
        </p:nvGraphicFramePr>
        <p:xfrm>
          <a:off x="3168649" y="1616649"/>
          <a:ext cx="3087133" cy="32894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7133">
                  <a:extLst>
                    <a:ext uri="{9D8B030D-6E8A-4147-A177-3AD203B41FA5}">
                      <a16:colId xmlns:a16="http://schemas.microsoft.com/office/drawing/2014/main" val="4195348621"/>
                    </a:ext>
                  </a:extLst>
                </a:gridCol>
              </a:tblGrid>
              <a:tr h="218496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</a:rPr>
                        <a:t>  I </a:t>
                      </a:r>
                      <a:r>
                        <a:rPr lang="en-US" altLang="ko-KR" sz="1200" b="1" dirty="0">
                          <a:solidFill>
                            <a:srgbClr val="FF0000"/>
                          </a:solidFill>
                          <a:latin typeface="+mn-lt"/>
                          <a:ea typeface="+mn-ea"/>
                        </a:rPr>
                        <a:t>Choice Point</a:t>
                      </a:r>
                      <a:endParaRPr kumimoji="0" lang="ko-KR" alt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0497582"/>
                  </a:ext>
                </a:extLst>
              </a:tr>
              <a:tr h="1873270">
                <a:tc>
                  <a:txBody>
                    <a:bodyPr/>
                    <a:lstStyle/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chemeClr val="accent1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고화질 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MP4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와 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TS</a:t>
                      </a:r>
                      <a:r>
                        <a:rPr lang="ko-KR" altLang="ko-KR" sz="900" kern="1200" dirty="0" err="1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파일동시녹화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및 다채널녹화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(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모드옵션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chemeClr val="accent1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최대 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채널 녹화 후 저장된 콘텐츠를 저장 장치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(USB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등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로 복사 기능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chemeClr val="accent1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멀티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PIP(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입력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PC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자료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임의크기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위치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Mask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등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템플릿의 </a:t>
                      </a:r>
                      <a:r>
                        <a:rPr lang="ko-KR" altLang="ko-KR" sz="900" kern="1200" dirty="0" err="1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프리셋설정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및 저장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chemeClr val="accent1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다양한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(FADE, WIPE, CUT)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전환효과의 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AV</a:t>
                      </a:r>
                      <a:r>
                        <a:rPr lang="ko-KR" altLang="ko-KR" sz="900" kern="1200" dirty="0" err="1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스위쳐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출력기능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chemeClr val="accent1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다양한 녹화해상도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(320*180, ~1920*1080)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설정 및 파일 재생기능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chemeClr val="accent1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H.264(CPU Quick Sync)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에 의한 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HW </a:t>
                      </a:r>
                      <a:r>
                        <a:rPr lang="ko-KR" altLang="ko-KR" sz="900" kern="1200" dirty="0" err="1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인코딩기능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chemeClr val="accent1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입력영상의 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H/V-Flip 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및 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Crop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설정기능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chemeClr val="accent1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오디오 믹서 및 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10band EQ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설정기능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chemeClr val="accent1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 err="1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인트로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영상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로고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메시지작성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문자자막 합성기능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chemeClr val="accent1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 err="1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유튜브등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다양한 </a:t>
                      </a:r>
                      <a:r>
                        <a:rPr lang="ko-KR" altLang="ko-KR" sz="900" kern="1200" dirty="0" err="1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방송업로드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및 스트리밍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(RTMP, UDP, HLS)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기능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chemeClr val="accent1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Live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입력의 </a:t>
                      </a:r>
                      <a:r>
                        <a:rPr lang="ko-KR" altLang="ko-KR" sz="900" kern="1200" dirty="0" err="1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크로마키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ko-KR" sz="900" kern="1200" dirty="0" err="1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루마키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합성출력기능 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chemeClr val="accent1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녹화 완료 후 원격 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FTP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파일 전송기능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chemeClr val="accent1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강사 자동추적의 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PTZ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카메라 제어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딥 러닝 </a:t>
                      </a:r>
                      <a:r>
                        <a:rPr lang="ko-KR" altLang="ko-KR" sz="900" kern="1200" dirty="0" err="1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이미지검출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기능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chemeClr val="accent1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원격 멀티 통합제어프로그램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(BMR)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제공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옵션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0546215"/>
                  </a:ext>
                </a:extLst>
              </a:tr>
            </a:tbl>
          </a:graphicData>
        </a:graphic>
      </p:graphicFrame>
      <p:sp>
        <p:nvSpPr>
          <p:cNvPr id="10" name="직사각형 9">
            <a:extLst>
              <a:ext uri="{FF2B5EF4-FFF2-40B4-BE49-F238E27FC236}">
                <a16:creationId xmlns:a16="http://schemas.microsoft.com/office/drawing/2014/main" id="{DFFFE0B0-358E-E69B-5E13-480EBE0CCB2E}"/>
              </a:ext>
            </a:extLst>
          </p:cNvPr>
          <p:cNvSpPr/>
          <p:nvPr/>
        </p:nvSpPr>
        <p:spPr>
          <a:xfrm>
            <a:off x="301190" y="828309"/>
            <a:ext cx="62133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ts val="1100"/>
              </a:lnSpc>
            </a:pPr>
            <a:r>
              <a:rPr lang="ko-KR" altLang="en-US" sz="900" dirty="0">
                <a:latin typeface="+mn-ea"/>
              </a:rPr>
              <a:t>학교</a:t>
            </a:r>
            <a:r>
              <a:rPr lang="en-US" altLang="ko-KR" sz="900" dirty="0">
                <a:latin typeface="+mn-ea"/>
              </a:rPr>
              <a:t>·</a:t>
            </a:r>
            <a:r>
              <a:rPr lang="ko-KR" altLang="en-US" sz="900" dirty="0">
                <a:latin typeface="+mn-ea"/>
              </a:rPr>
              <a:t>관공서</a:t>
            </a:r>
            <a:r>
              <a:rPr lang="en-US" altLang="ko-KR" sz="900" dirty="0">
                <a:latin typeface="+mn-ea"/>
              </a:rPr>
              <a:t>·</a:t>
            </a:r>
            <a:r>
              <a:rPr lang="ko-KR" altLang="en-US" sz="900" dirty="0">
                <a:latin typeface="+mn-ea"/>
              </a:rPr>
              <a:t>기업 등에서 사용하는 수업자동녹화 및 </a:t>
            </a:r>
            <a:r>
              <a:rPr lang="ko-KR" altLang="en-US" sz="900" dirty="0" err="1">
                <a:latin typeface="+mn-ea"/>
              </a:rPr>
              <a:t>비대면</a:t>
            </a:r>
            <a:r>
              <a:rPr lang="ko-KR" altLang="en-US" sz="900" dirty="0">
                <a:latin typeface="+mn-ea"/>
              </a:rPr>
              <a:t> 강의용 </a:t>
            </a:r>
            <a:r>
              <a:rPr lang="en-US" altLang="ko-KR" sz="900" dirty="0">
                <a:latin typeface="+mn-ea"/>
              </a:rPr>
              <a:t>AV</a:t>
            </a:r>
            <a:r>
              <a:rPr lang="ko-KR" altLang="en-US" sz="900" dirty="0" err="1">
                <a:latin typeface="+mn-ea"/>
              </a:rPr>
              <a:t>스위쳐</a:t>
            </a:r>
            <a:r>
              <a:rPr lang="ko-KR" altLang="en-US" sz="900" dirty="0">
                <a:latin typeface="+mn-ea"/>
              </a:rPr>
              <a:t> 시스템으로</a:t>
            </a:r>
            <a:r>
              <a:rPr lang="en-US" altLang="ko-KR" sz="900" dirty="0">
                <a:latin typeface="+mn-ea"/>
              </a:rPr>
              <a:t>, </a:t>
            </a:r>
            <a:r>
              <a:rPr lang="ko-KR" altLang="en-US" sz="900" dirty="0">
                <a:latin typeface="+mn-ea"/>
              </a:rPr>
              <a:t>고화질 녹화</a:t>
            </a:r>
            <a:r>
              <a:rPr lang="en-US" altLang="ko-KR" sz="900" dirty="0">
                <a:latin typeface="+mn-ea"/>
              </a:rPr>
              <a:t>, </a:t>
            </a:r>
            <a:r>
              <a:rPr lang="ko-KR" altLang="en-US" sz="900" dirty="0">
                <a:latin typeface="+mn-ea"/>
              </a:rPr>
              <a:t>스트리밍</a:t>
            </a:r>
            <a:r>
              <a:rPr lang="en-US" altLang="ko-KR" sz="900" dirty="0">
                <a:latin typeface="+mn-ea"/>
              </a:rPr>
              <a:t>, PIP, </a:t>
            </a:r>
            <a:r>
              <a:rPr lang="ko-KR" altLang="en-US" sz="900" dirty="0">
                <a:latin typeface="+mn-ea"/>
              </a:rPr>
              <a:t>자막합성</a:t>
            </a:r>
            <a:r>
              <a:rPr lang="en-US" altLang="ko-KR" sz="900" dirty="0">
                <a:latin typeface="+mn-ea"/>
              </a:rPr>
              <a:t>, </a:t>
            </a:r>
            <a:r>
              <a:rPr lang="ko-KR" altLang="en-US" sz="900" dirty="0">
                <a:latin typeface="+mn-ea"/>
              </a:rPr>
              <a:t>강사 자동추적 등 다양한 콘텐츠 제작 기능을 지원하는 통합 방송 장비</a:t>
            </a:r>
            <a:endParaRPr lang="ko-KR" altLang="en-US" sz="900" b="1" dirty="0">
              <a:solidFill>
                <a:schemeClr val="tx2"/>
              </a:solidFill>
              <a:latin typeface="+mn-ea"/>
            </a:endParaRPr>
          </a:p>
        </p:txBody>
      </p:sp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id="{421917B7-3B11-D316-4F94-8FD261F6A9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4813823"/>
              </p:ext>
            </p:extLst>
          </p:nvPr>
        </p:nvGraphicFramePr>
        <p:xfrm>
          <a:off x="602218" y="5554837"/>
          <a:ext cx="5548204" cy="3819600"/>
        </p:xfrm>
        <a:graphic>
          <a:graphicData uri="http://schemas.openxmlformats.org/drawingml/2006/table">
            <a:tbl>
              <a:tblPr/>
              <a:tblGrid>
                <a:gridCol w="1891433">
                  <a:extLst>
                    <a:ext uri="{9D8B030D-6E8A-4147-A177-3AD203B41FA5}">
                      <a16:colId xmlns:a16="http://schemas.microsoft.com/office/drawing/2014/main" val="4196024542"/>
                    </a:ext>
                  </a:extLst>
                </a:gridCol>
                <a:gridCol w="3656771">
                  <a:extLst>
                    <a:ext uri="{9D8B030D-6E8A-4147-A177-3AD203B41FA5}">
                      <a16:colId xmlns:a16="http://schemas.microsoft.com/office/drawing/2014/main" val="2669406839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Spec</a:t>
                      </a:r>
                      <a:r>
                        <a:rPr lang="en-US" altLang="ko-KR" sz="900" b="1" kern="0" spc="0" baseline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Item</a:t>
                      </a:r>
                      <a:endParaRPr lang="en-US" altLang="ko-KR" sz="9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Details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3301984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Video Input(note1)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HDMI, 4 SDI, 4 USB</a:t>
                      </a:r>
                      <a:r>
                        <a:rPr lang="ko-KR" altLang="ko-KR" sz="9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카메라 선택</a:t>
                      </a:r>
                    </a:p>
                    <a:p>
                      <a:pPr algn="ctr" fontAlgn="base" latinLnBrk="0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ko-KR" sz="9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동시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ko-KR" altLang="ko-KR" sz="9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입력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ko-KR" sz="9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0915316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Video Output(note2)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HDMI, 1 DVI , 1DP with Graphic Main/Sub1</a:t>
                      </a:r>
                      <a:r>
                        <a:rPr lang="ko-KR" altLang="ko-KR" sz="9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선택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4621992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Audio Input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HDMI/SDI Embedded</a:t>
                      </a:r>
                      <a:endParaRPr lang="ko-KR" altLang="ko-KR" sz="9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base" latinLnBrk="0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USB IO Output(</a:t>
                      </a:r>
                      <a:r>
                        <a:rPr lang="ko-KR" altLang="ko-KR" sz="9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옵션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ko-KR" sz="9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5672980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Audio Output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PC Audio L/R Stereo, 3.5mm pin Jack</a:t>
                      </a:r>
                      <a:endParaRPr lang="ko-KR" altLang="ko-KR" sz="9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base" latinLnBrk="0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USB IO Output(</a:t>
                      </a:r>
                      <a:r>
                        <a:rPr lang="ko-KR" altLang="ko-KR" sz="9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옵션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ko-KR" sz="9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0571823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Video Encoding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H.264 </a:t>
                      </a:r>
                      <a:endParaRPr lang="ko-KR" altLang="ko-KR" sz="900" b="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2485634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840"/>
                        </a:lnSpc>
                        <a:buNone/>
                      </a:pPr>
                      <a:r>
                        <a:rPr lang="ko-KR" alt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녹화 파일 형식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MP4, TS(</a:t>
                      </a:r>
                      <a:r>
                        <a:rPr lang="ko-KR" altLang="ko-KR" sz="9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녹화출력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ko-KR" sz="9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1898883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Video Bit Rate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700K~30Mbps</a:t>
                      </a:r>
                      <a:endParaRPr lang="ko-KR" altLang="ko-KR" sz="900" b="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8441505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Streaming Format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RTMP, UDP, HLS</a:t>
                      </a:r>
                      <a:endParaRPr lang="ko-KR" altLang="ko-KR" sz="900" b="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7367196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I/O Port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 USB</a:t>
                      </a:r>
                      <a:r>
                        <a:rPr lang="ko-KR" altLang="ko-KR" sz="900" b="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이상</a:t>
                      </a:r>
                    </a:p>
                    <a:p>
                      <a:pPr algn="ctr" fontAlgn="base" latinLnBrk="0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 LAN(RJ-45)_Network </a:t>
                      </a:r>
                      <a:endParaRPr lang="ko-KR" altLang="ko-KR" sz="900" b="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0205711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Video Signal Format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1920*1080p(60,59.94,50), 1920*1080i(60,59.94,50)</a:t>
                      </a:r>
                      <a:endParaRPr lang="ko-KR" altLang="ko-KR" sz="9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base" latinLnBrk="0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1280*720p(60,59.94,50)</a:t>
                      </a:r>
                      <a:endParaRPr lang="ko-KR" altLang="ko-KR" sz="9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0893798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CPU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ts val="8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Intel CPU</a:t>
                      </a:r>
                      <a:endParaRPr lang="ko-KR" altLang="ko-KR" sz="900" b="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9445293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RAM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84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16GB</a:t>
                      </a:r>
                      <a:r>
                        <a:rPr lang="ko-KR" alt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2028342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STORAGE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840"/>
                        </a:lnSpc>
                        <a:buNone/>
                      </a:pPr>
                      <a:r>
                        <a:rPr lang="en-US" altLang="ko-KR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 SSD 240GB</a:t>
                      </a:r>
                      <a:r>
                        <a:rPr lang="ko-KR" alt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  <a:r>
                        <a:rPr lang="en-US" altLang="ko-KR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1 HDD 1TB </a:t>
                      </a:r>
                      <a:r>
                        <a:rPr lang="ko-KR" alt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374854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84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Windows 11 Pro, 64bit Mode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9296087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Operating Temperature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840"/>
                        </a:lnSpc>
                        <a:buNone/>
                      </a:pPr>
                      <a:r>
                        <a:rPr lang="en-US" sz="900" b="0" kern="10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0~40°C</a:t>
                      </a:r>
                      <a:endParaRPr lang="en-US" sz="900" b="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2426897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Power Requirements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84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AC220V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3798163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Power Consumption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170W</a:t>
                      </a:r>
                      <a:endParaRPr lang="ko-KR" altLang="ko-KR" sz="9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0726874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Product Weight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13.1 Kg</a:t>
                      </a:r>
                      <a:endParaRPr lang="ko-KR" altLang="ko-KR" sz="9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0589104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Dimension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432(w)*133(h)*500(d) </a:t>
                      </a:r>
                      <a:endParaRPr lang="ko-KR" altLang="ko-KR" sz="9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7678894"/>
                  </a:ext>
                </a:extLst>
              </a:tr>
            </a:tbl>
          </a:graphicData>
        </a:graphic>
      </p:graphicFrame>
      <p:grpSp>
        <p:nvGrpSpPr>
          <p:cNvPr id="7" name="그룹 6">
            <a:extLst>
              <a:ext uri="{FF2B5EF4-FFF2-40B4-BE49-F238E27FC236}">
                <a16:creationId xmlns:a16="http://schemas.microsoft.com/office/drawing/2014/main" id="{CA49B5D1-1E8E-96D3-B5D0-417C4C84DF0C}"/>
              </a:ext>
            </a:extLst>
          </p:cNvPr>
          <p:cNvGrpSpPr/>
          <p:nvPr/>
        </p:nvGrpSpPr>
        <p:grpSpPr>
          <a:xfrm>
            <a:off x="979145" y="1985853"/>
            <a:ext cx="1800000" cy="1080000"/>
            <a:chOff x="1124621" y="7001608"/>
            <a:chExt cx="2056062" cy="1097301"/>
          </a:xfrm>
          <a:noFill/>
        </p:grpSpPr>
        <p:pic>
          <p:nvPicPr>
            <p:cNvPr id="8" name="그림 7">
              <a:extLst>
                <a:ext uri="{FF2B5EF4-FFF2-40B4-BE49-F238E27FC236}">
                  <a16:creationId xmlns:a16="http://schemas.microsoft.com/office/drawing/2014/main" id="{F66F105E-F89E-9080-D329-66B485EB57D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92153" y="7199176"/>
              <a:ext cx="788530" cy="899733"/>
            </a:xfrm>
            <a:prstGeom prst="rect">
              <a:avLst/>
            </a:prstGeom>
            <a:grpFill/>
          </p:spPr>
        </p:pic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CD2BF97B-828E-F012-2FA6-4A358DE23D5C}"/>
                </a:ext>
              </a:extLst>
            </p:cNvPr>
            <p:cNvGrpSpPr/>
            <p:nvPr/>
          </p:nvGrpSpPr>
          <p:grpSpPr>
            <a:xfrm>
              <a:off x="1124621" y="7001608"/>
              <a:ext cx="1385405" cy="913073"/>
              <a:chOff x="1101878" y="7156058"/>
              <a:chExt cx="1385405" cy="913073"/>
            </a:xfrm>
            <a:grpFill/>
          </p:grpSpPr>
          <p:pic>
            <p:nvPicPr>
              <p:cNvPr id="13" name="그림 12">
                <a:extLst>
                  <a:ext uri="{FF2B5EF4-FFF2-40B4-BE49-F238E27FC236}">
                    <a16:creationId xmlns:a16="http://schemas.microsoft.com/office/drawing/2014/main" id="{B80B90A7-99BF-78A4-1E20-095610135B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01878" y="7263269"/>
                <a:ext cx="1385405" cy="805862"/>
              </a:xfrm>
              <a:prstGeom prst="rect">
                <a:avLst/>
              </a:prstGeom>
              <a:grpFill/>
            </p:spPr>
          </p:pic>
          <p:pic>
            <p:nvPicPr>
              <p:cNvPr id="14" name="그림 13">
                <a:extLst>
                  <a:ext uri="{FF2B5EF4-FFF2-40B4-BE49-F238E27FC236}">
                    <a16:creationId xmlns:a16="http://schemas.microsoft.com/office/drawing/2014/main" id="{474F767C-7768-12D9-8713-59A59AD0E1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33129" y="7156058"/>
                <a:ext cx="578738" cy="330078"/>
              </a:xfrm>
              <a:prstGeom prst="rect">
                <a:avLst/>
              </a:prstGeom>
              <a:grpFill/>
            </p:spPr>
          </p:pic>
        </p:grpSp>
      </p:grpSp>
    </p:spTree>
    <p:extLst>
      <p:ext uri="{BB962C8B-B14F-4D97-AF65-F5344CB8AC3E}">
        <p14:creationId xmlns:p14="http://schemas.microsoft.com/office/powerpoint/2010/main" val="38266248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541</TotalTime>
  <Words>386</Words>
  <Application>Microsoft Office PowerPoint</Application>
  <PresentationFormat>A4 용지(210x297mm)</PresentationFormat>
  <Paragraphs>67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나눔고딕</vt:lpstr>
      <vt:lpstr>맑은 고딕</vt:lpstr>
      <vt:lpstr>Arial</vt:lpstr>
      <vt:lpstr>Calibri</vt:lpstr>
      <vt:lpstr>Calibri Light</vt:lpstr>
      <vt:lpstr>Office 테마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이혜진</dc:creator>
  <cp:lastModifiedBy>이혜진</cp:lastModifiedBy>
  <cp:revision>128</cp:revision>
  <cp:lastPrinted>2026-05-06T02:47:12Z</cp:lastPrinted>
  <dcterms:created xsi:type="dcterms:W3CDTF">2026-04-16T00:46:52Z</dcterms:created>
  <dcterms:modified xsi:type="dcterms:W3CDTF">2026-09-09T03:59:45Z</dcterms:modified>
  <cp:version/>
</cp:coreProperties>
</file>