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3"/>
  </p:notesMasterIdLst>
  <p:sldIdLst>
    <p:sldId id="257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50" d="100"/>
          <a:sy n="150" d="100"/>
        </p:scale>
        <p:origin x="108" y="10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4127680-7F81-4D8F-9582-C62C210A6852}" type="datetime1">
              <a:rPr lang="ko-KR" altLang="en-US"/>
              <a:pPr lvl="0">
                <a:defRPr/>
              </a:pPr>
              <a:t>2026-09-09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77CAF73-58C4-46E1-B0BE-60188ABDBC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505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77CAF73-58C4-46E1-B0BE-60188ABDBCBD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67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67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60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15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9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25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46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59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9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3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3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08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1A9DF-05F7-FB39-2CD6-5CB7D771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>
            <a:extLst>
              <a:ext uri="{FF2B5EF4-FFF2-40B4-BE49-F238E27FC236}">
                <a16:creationId xmlns:a16="http://schemas.microsoft.com/office/drawing/2014/main" id="{5FEE8846-2FBA-6AFB-3135-3EB0ECE2BD55}"/>
              </a:ext>
            </a:extLst>
          </p:cNvPr>
          <p:cNvGrpSpPr/>
          <p:nvPr/>
        </p:nvGrpSpPr>
        <p:grpSpPr>
          <a:xfrm>
            <a:off x="285569" y="402805"/>
            <a:ext cx="2360210" cy="260664"/>
            <a:chOff x="0" y="753326"/>
            <a:chExt cx="2477674" cy="273637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793CDE3F-D0E4-C060-F00A-E0F687DB93E3}"/>
                </a:ext>
              </a:extLst>
            </p:cNvPr>
            <p:cNvSpPr/>
            <p:nvPr/>
          </p:nvSpPr>
          <p:spPr>
            <a:xfrm>
              <a:off x="0" y="753326"/>
              <a:ext cx="2225040" cy="23423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맑은 고딕" panose="020B0503020000020004" pitchFamily="50" charset="-127"/>
                  <a:cs typeface="+mn-cs"/>
                </a:rPr>
                <a:t>기타장비</a:t>
              </a:r>
            </a:p>
          </p:txBody>
        </p:sp>
        <p:sp>
          <p:nvSpPr>
            <p:cNvPr id="60" name="이등변 삼각형 59">
              <a:extLst>
                <a:ext uri="{FF2B5EF4-FFF2-40B4-BE49-F238E27FC236}">
                  <a16:creationId xmlns:a16="http://schemas.microsoft.com/office/drawing/2014/main" id="{76012E51-E9A3-E596-9D07-C005CF31605B}"/>
                </a:ext>
              </a:extLst>
            </p:cNvPr>
            <p:cNvSpPr/>
            <p:nvPr/>
          </p:nvSpPr>
          <p:spPr>
            <a:xfrm>
              <a:off x="1988694" y="867197"/>
              <a:ext cx="488980" cy="15976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18854B88-F495-2A96-B257-6E9EFCE7BFC0}"/>
              </a:ext>
            </a:extLst>
          </p:cNvPr>
          <p:cNvGrpSpPr/>
          <p:nvPr/>
        </p:nvGrpSpPr>
        <p:grpSpPr>
          <a:xfrm>
            <a:off x="263336" y="672074"/>
            <a:ext cx="6283513" cy="69263"/>
            <a:chOff x="323850" y="638623"/>
            <a:chExt cx="6122286" cy="11600"/>
          </a:xfrm>
        </p:grpSpPr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9DF116D-ACAD-3A55-B7B0-B5D3BC75C449}"/>
                </a:ext>
              </a:extLst>
            </p:cNvPr>
            <p:cNvCxnSpPr>
              <a:cxnSpLocks/>
            </p:cNvCxnSpPr>
            <p:nvPr/>
          </p:nvCxnSpPr>
          <p:spPr>
            <a:xfrm>
              <a:off x="3050426" y="650223"/>
              <a:ext cx="3395710" cy="0"/>
            </a:xfrm>
            <a:prstGeom prst="line">
              <a:avLst/>
            </a:prstGeom>
            <a:ln>
              <a:solidFill>
                <a:srgbClr val="52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0061EC27-54AF-880E-1385-D5B39BE49E49}"/>
                </a:ext>
              </a:extLst>
            </p:cNvPr>
            <p:cNvCxnSpPr>
              <a:cxnSpLocks/>
            </p:cNvCxnSpPr>
            <p:nvPr/>
          </p:nvCxnSpPr>
          <p:spPr>
            <a:xfrm>
              <a:off x="323850" y="638623"/>
              <a:ext cx="2731019" cy="0"/>
            </a:xfrm>
            <a:prstGeom prst="line">
              <a:avLst/>
            </a:prstGeom>
            <a:ln>
              <a:solidFill>
                <a:srgbClr val="1A2954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F0278DE-6785-D976-8A35-5B89478A5D76}"/>
              </a:ext>
            </a:extLst>
          </p:cNvPr>
          <p:cNvCxnSpPr>
            <a:cxnSpLocks/>
          </p:cNvCxnSpPr>
          <p:nvPr/>
        </p:nvCxnSpPr>
        <p:spPr>
          <a:xfrm>
            <a:off x="254070" y="9662019"/>
            <a:ext cx="6293667" cy="9188"/>
          </a:xfrm>
          <a:prstGeom prst="line">
            <a:avLst/>
          </a:prstGeom>
          <a:ln w="7239">
            <a:solidFill>
              <a:srgbClr val="2B3D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83B4C0-5551-04AD-9CFE-5CEE59F84679}"/>
              </a:ext>
            </a:extLst>
          </p:cNvPr>
          <p:cNvSpPr txBox="1"/>
          <p:nvPr/>
        </p:nvSpPr>
        <p:spPr>
          <a:xfrm>
            <a:off x="634784" y="4243025"/>
            <a:ext cx="3030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790224"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I </a:t>
            </a:r>
            <a:r>
              <a:rPr lang="en-US" altLang="ko-KR" sz="1200" b="1" dirty="0">
                <a:solidFill>
                  <a:srgbClr val="FF0000"/>
                </a:solidFill>
              </a:rPr>
              <a:t>Technical Specifications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맑은 고딕" panose="020B0503020000020004" pitchFamily="50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E539715-D142-3EFA-33DD-B67549496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951996"/>
              </p:ext>
            </p:extLst>
          </p:nvPr>
        </p:nvGraphicFramePr>
        <p:xfrm>
          <a:off x="635069" y="988811"/>
          <a:ext cx="3349101" cy="268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996">
                  <a:extLst>
                    <a:ext uri="{9D8B030D-6E8A-4147-A177-3AD203B41FA5}">
                      <a16:colId xmlns:a16="http://schemas.microsoft.com/office/drawing/2014/main" val="2823266644"/>
                    </a:ext>
                  </a:extLst>
                </a:gridCol>
                <a:gridCol w="240759">
                  <a:extLst>
                    <a:ext uri="{9D8B030D-6E8A-4147-A177-3AD203B41FA5}">
                      <a16:colId xmlns:a16="http://schemas.microsoft.com/office/drawing/2014/main" val="2478834776"/>
                    </a:ext>
                  </a:extLst>
                </a:gridCol>
                <a:gridCol w="1214836">
                  <a:extLst>
                    <a:ext uri="{9D8B030D-6E8A-4147-A177-3AD203B41FA5}">
                      <a16:colId xmlns:a16="http://schemas.microsoft.com/office/drawing/2014/main" val="1773184050"/>
                    </a:ext>
                  </a:extLst>
                </a:gridCol>
                <a:gridCol w="1623510">
                  <a:extLst>
                    <a:ext uri="{9D8B030D-6E8A-4147-A177-3AD203B41FA5}">
                      <a16:colId xmlns:a16="http://schemas.microsoft.com/office/drawing/2014/main" val="2584910323"/>
                    </a:ext>
                  </a:extLst>
                </a:gridCol>
              </a:tblGrid>
              <a:tr h="493467">
                <a:tc gridSpan="2">
                  <a:txBody>
                    <a:bodyPr/>
                    <a:lstStyle/>
                    <a:p>
                      <a:pPr latinLnBrk="1"/>
                      <a:endParaRPr lang="ko-KR" altLang="en-US" sz="2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fontAlgn="base" latinLnBrk="0"/>
                      <a:r>
                        <a:rPr lang="en-US" altLang="ko-KR" sz="2000" b="1" kern="0" spc="-300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PORTABLE-CASTER I </a:t>
                      </a:r>
                      <a:r>
                        <a:rPr lang="en-US" altLang="ko-KR" sz="2000" b="1" kern="0" spc="-300" baseline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I</a:t>
                      </a:r>
                      <a:endParaRPr lang="ko-KR" altLang="ko-KR" sz="2000" b="1" kern="0" spc="-300" baseline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94413"/>
                  </a:ext>
                </a:extLst>
              </a:tr>
              <a:tr h="156770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766302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G2B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24857753</a:t>
                      </a:r>
                      <a:endParaRPr kumimoji="0" lang="ko-KR" alt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456751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조달가격 </a:t>
                      </a: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6,600,000원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33980"/>
                  </a:ext>
                </a:extLst>
              </a:tr>
            </a:tbl>
          </a:graphicData>
        </a:graphic>
      </p:graphicFrame>
      <p:pic>
        <p:nvPicPr>
          <p:cNvPr id="20" name="그림 19">
            <a:extLst>
              <a:ext uri="{FF2B5EF4-FFF2-40B4-BE49-F238E27FC236}">
                <a16:creationId xmlns:a16="http://schemas.microsoft.com/office/drawing/2014/main" id="{AF615486-3EC8-E662-FD8E-D2B2FB7CF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27" y="1041778"/>
            <a:ext cx="378866" cy="230400"/>
          </a:xfrm>
          <a:prstGeom prst="rect">
            <a:avLst/>
          </a:prstGeom>
          <a:noFill/>
        </p:spPr>
      </p:pic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7C434F03-172C-C4AB-3C20-5A5FFB6B8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054009"/>
              </p:ext>
            </p:extLst>
          </p:nvPr>
        </p:nvGraphicFramePr>
        <p:xfrm>
          <a:off x="3200975" y="1254157"/>
          <a:ext cx="3053705" cy="31471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3705">
                  <a:extLst>
                    <a:ext uri="{9D8B030D-6E8A-4147-A177-3AD203B41FA5}">
                      <a16:colId xmlns:a16="http://schemas.microsoft.com/office/drawing/2014/main" val="4195348621"/>
                    </a:ext>
                  </a:extLst>
                </a:gridCol>
              </a:tblGrid>
              <a:tr h="21849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I 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Choice Point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497582"/>
                  </a:ext>
                </a:extLst>
              </a:tr>
              <a:tr h="1873270">
                <a:tc>
                  <a:txBody>
                    <a:bodyPr/>
                    <a:lstStyle/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최대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6ch </a:t>
                      </a:r>
                      <a:r>
                        <a:rPr lang="en-US" altLang="ko-KR" sz="900" b="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입력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(4 HDMI, 2 USB/ IP)</a:t>
                      </a:r>
                      <a:r>
                        <a:rPr lang="en-US" altLang="ko-KR" sz="900" b="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기능_동시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6채널</a:t>
                      </a: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고화질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11.6“ LCD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패널 적용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직관적인 조작과 고 신뢰성의 컨트롤 버튼 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 HDMI 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출력단자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(1 Multiview, 1 PGM)</a:t>
                      </a: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 MIC 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입력단자와 오디오 출력기능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외부 프로그램연동의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UVC 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출력기능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b="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영상캡쳐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IP 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카메라 입력 연결기능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USB Drive(USB_HDD/SSD)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연결의 녹화기능 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USB Drive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의 이미지 파일재생 송출기능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실시간 멀티 스트리밍 방송기능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동시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개의 플랫폼 업로드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_UTUBE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등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임의위치 및 크기조절의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PIP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화면구성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75A7"/>
                        </a:buClr>
                        <a:buSzTx/>
                        <a:buFont typeface="나눔고딕" panose="020D0604000000000000" pitchFamily="50" charset="-127"/>
                        <a:buChar char="■"/>
                        <a:tabLst/>
                        <a:defRPr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로고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자막 저장 송출기능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서로 다른 포맷의 입력 기능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PGM 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출력 포맷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(1080p_60, 1080i, 720p) 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설정 기능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고 화질 녹화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(1920*1080) 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기능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Cut/Fade/Wipe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등 다양한 전환 효과 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오디오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Mixer, On/Off, 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레벨 조정 기능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편리한 녹화 및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Streaming 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제어버튼 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EMG (Emergency Color bar)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버튼 제공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546215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9A964640-A9B6-73D9-561F-077793F98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422209"/>
              </p:ext>
            </p:extLst>
          </p:nvPr>
        </p:nvGraphicFramePr>
        <p:xfrm>
          <a:off x="634784" y="4518663"/>
          <a:ext cx="5508546" cy="4881023"/>
        </p:xfrm>
        <a:graphic>
          <a:graphicData uri="http://schemas.openxmlformats.org/drawingml/2006/table">
            <a:tbl>
              <a:tblPr/>
              <a:tblGrid>
                <a:gridCol w="1877914">
                  <a:extLst>
                    <a:ext uri="{9D8B030D-6E8A-4147-A177-3AD203B41FA5}">
                      <a16:colId xmlns:a16="http://schemas.microsoft.com/office/drawing/2014/main" val="2701667482"/>
                    </a:ext>
                  </a:extLst>
                </a:gridCol>
                <a:gridCol w="3630632">
                  <a:extLst>
                    <a:ext uri="{9D8B030D-6E8A-4147-A177-3AD203B41FA5}">
                      <a16:colId xmlns:a16="http://schemas.microsoft.com/office/drawing/2014/main" val="3598610897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Item</a:t>
                      </a:r>
                      <a:endParaRPr lang="en-US" altLang="ko-KR" sz="9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Details</a:t>
                      </a:r>
                      <a:endParaRPr lang="en-US" sz="90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749096"/>
                  </a:ext>
                </a:extLst>
              </a:tr>
              <a:tr h="22751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Video Input Source</a:t>
                      </a:r>
                      <a:endParaRPr lang="ko-KR" sz="900" b="1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(note1)</a:t>
                      </a:r>
                      <a:endParaRPr lang="ko-KR" sz="900" b="1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 HDMI, 2 USB/IP Camera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동시 </a:t>
                      </a: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6ch)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476617"/>
                  </a:ext>
                </a:extLst>
              </a:tr>
              <a:tr h="22751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Video Output</a:t>
                      </a:r>
                      <a:endParaRPr lang="ko-KR" sz="900" b="1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 HDMI (PGM)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 HDMI (Multi View)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74014"/>
                  </a:ext>
                </a:extLst>
              </a:tr>
              <a:tr h="23185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Audio Input</a:t>
                      </a:r>
                      <a:endParaRPr lang="ko-KR" sz="900" b="1" kern="0" spc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 HDMI Embedded Audio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 L/R(MIC), 6.3mm Jack(-40db~0db) 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203397"/>
                  </a:ext>
                </a:extLst>
              </a:tr>
              <a:tr h="22751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Audio Output</a:t>
                      </a:r>
                      <a:endParaRPr lang="ko-KR" sz="900" b="1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 HDMI Embedded Audio with PGM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 Audio L/R Stereo, 3.5mm Jack(-5dbm)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298113"/>
                  </a:ext>
                </a:extLst>
              </a:tr>
              <a:tr h="22751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HDMI In/Out </a:t>
                      </a: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포맷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1920*1080, 50/60p/</a:t>
                      </a:r>
                      <a:r>
                        <a:rPr lang="en-US" sz="900" b="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i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1280*720p. 50/60p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166611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Multi view </a:t>
                      </a:r>
                      <a:r>
                        <a:rPr lang="ko-KR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출력 포맷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1920*1080, 60p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110051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LCD Display </a:t>
                      </a:r>
                      <a:endParaRPr lang="ko-KR" sz="900" b="1" kern="0" spc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11.6inch TFT-LCD, 16.7Mcolor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040763"/>
                  </a:ext>
                </a:extLst>
              </a:tr>
              <a:tr h="2760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USB I/O</a:t>
                      </a:r>
                      <a:endParaRPr lang="ko-KR" sz="900" b="1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10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 USB3.0-A, (USB Drive HDD/</a:t>
                      </a:r>
                      <a:r>
                        <a:rPr lang="en-US" sz="900" b="0" kern="10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SSD_Image</a:t>
                      </a:r>
                      <a:r>
                        <a:rPr lang="en-US" sz="900" b="0" kern="10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Video Record)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10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 USB3.0 A, (UVC_PC Capture)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431540"/>
                  </a:ext>
                </a:extLst>
              </a:tr>
              <a:tr h="10742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LAN </a:t>
                      </a:r>
                      <a:endParaRPr lang="ko-KR" sz="900" b="1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 RJ-45, 10M/100M/1000M Ethernet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069933"/>
                  </a:ext>
                </a:extLst>
              </a:tr>
              <a:tr h="1282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Video Effects</a:t>
                      </a:r>
                      <a:endParaRPr lang="ko-KR" sz="900" b="1" kern="0" spc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Fade(Mix), Wipe, PIP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659060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Recording File </a:t>
                      </a:r>
                      <a:r>
                        <a:rPr lang="ko-KR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포맷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MP4, TS (Selected)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724356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REC Video Encoding</a:t>
                      </a:r>
                      <a:endParaRPr lang="ko-KR" sz="900" b="1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H.264 </a:t>
                      </a:r>
                      <a:endParaRPr lang="ko-KR" sz="900" b="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934342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REC Video Bit Rate</a:t>
                      </a:r>
                      <a:endParaRPr lang="ko-KR" sz="900" b="1" kern="0" spc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500K~40Mbps_Adjust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50790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USB Media Disk </a:t>
                      </a:r>
                      <a:r>
                        <a:rPr lang="ko-KR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포맷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FAT32, NTFS, EXFAT</a:t>
                      </a:r>
                      <a:endParaRPr lang="ko-KR" sz="900" b="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405640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USB </a:t>
                      </a: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이미지 파일 포맷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PNG, BMP, JPG(</a:t>
                      </a:r>
                      <a:r>
                        <a:rPr 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권장파일</a:t>
                      </a: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PNG, 1920*1080, </a:t>
                      </a:r>
                      <a:r>
                        <a:rPr 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크기</a:t>
                      </a: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&lt;1MB)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001419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UVC Output(USB)</a:t>
                      </a:r>
                      <a:endParaRPr lang="ko-KR" sz="900" b="1" kern="0" spc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UVC Standard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4461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Live Streaming Format</a:t>
                      </a:r>
                      <a:endParaRPr lang="ko-KR" sz="900" b="1" kern="0" spc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H.264</a:t>
                      </a:r>
                      <a:endParaRPr lang="ko-KR" sz="900" b="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032730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Live Streaming </a:t>
                      </a: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해상도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1920*1080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7690185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Live Streaming Format</a:t>
                      </a:r>
                      <a:endParaRPr lang="ko-KR" sz="900" b="1" kern="0" spc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RTMP, RTMPS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432070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IP Stream Decoding </a:t>
                      </a: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포맷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H.264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75549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IP Decoding Resolution</a:t>
                      </a:r>
                      <a:endParaRPr lang="ko-KR" sz="900" b="1" kern="0" spc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1920*1080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621841"/>
                  </a:ext>
                </a:extLst>
              </a:tr>
              <a:tr h="1074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IP Decoding Protocol</a:t>
                      </a:r>
                      <a:endParaRPr lang="ko-KR" sz="900" b="1" kern="0" spc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HTTP-TS, RTS, HLS, FLV, RTMP</a:t>
                      </a:r>
                      <a:endParaRPr lang="ko-KR" sz="900" b="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823006"/>
                  </a:ext>
                </a:extLst>
              </a:tr>
              <a:tr h="10742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사용 온도범위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10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0~40°C(32~104°F)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988106"/>
                  </a:ext>
                </a:extLst>
              </a:tr>
              <a:tr h="10742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사용 습도범위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10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20~80% RH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0069299"/>
                  </a:ext>
                </a:extLst>
              </a:tr>
              <a:tr h="10742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ko-KR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전원 입력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DC 12V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65692"/>
                  </a:ext>
                </a:extLst>
              </a:tr>
              <a:tr h="10742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소비 전력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18W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23944"/>
                  </a:ext>
                </a:extLst>
              </a:tr>
              <a:tr h="10742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제품 무게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2.8kg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2152857"/>
                  </a:ext>
                </a:extLst>
              </a:tr>
              <a:tr h="10742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제품 크기 </a:t>
                      </a: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(w*h*d)mm</a:t>
                      </a:r>
                      <a:endParaRPr lang="ko-KR" sz="900" b="1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302 * 52 * 201 (</a:t>
                      </a:r>
                      <a:r>
                        <a:rPr 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받침대</a:t>
                      </a: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손잡이 제외</a:t>
                      </a: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288320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8333DEDF-122E-1A42-68F0-F135D4CAD535}"/>
              </a:ext>
            </a:extLst>
          </p:cNvPr>
          <p:cNvSpPr/>
          <p:nvPr/>
        </p:nvSpPr>
        <p:spPr>
          <a:xfrm>
            <a:off x="301190" y="789622"/>
            <a:ext cx="624565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ko-KR" altLang="ko-KR" sz="900" dirty="0">
                <a:latin typeface="+mn-ea"/>
              </a:rPr>
              <a:t>이동형 </a:t>
            </a:r>
            <a:r>
              <a:rPr lang="en-US" altLang="ko-KR" sz="900" dirty="0">
                <a:latin typeface="+mn-ea"/>
              </a:rPr>
              <a:t>AV</a:t>
            </a:r>
            <a:r>
              <a:rPr lang="ko-KR" altLang="ko-KR" sz="900" dirty="0" err="1">
                <a:latin typeface="+mn-ea"/>
              </a:rPr>
              <a:t>스위쳐로서</a:t>
            </a:r>
            <a:r>
              <a:rPr lang="ko-KR" altLang="ko-KR" sz="900" dirty="0">
                <a:latin typeface="+mn-ea"/>
              </a:rPr>
              <a:t> 학교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ko-KR" sz="900" dirty="0">
                <a:latin typeface="+mn-ea"/>
              </a:rPr>
              <a:t>관공서의 강의실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ko-KR" sz="900" dirty="0">
                <a:latin typeface="+mn-ea"/>
              </a:rPr>
              <a:t>회의실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ko-KR" sz="900" dirty="0">
                <a:latin typeface="+mn-ea"/>
              </a:rPr>
              <a:t>콘텐츠 제작실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ko-KR" sz="900" dirty="0">
                <a:latin typeface="+mn-ea"/>
              </a:rPr>
              <a:t>방송실 등에서</a:t>
            </a:r>
            <a:r>
              <a:rPr lang="en-US" altLang="ko-KR" sz="900" dirty="0">
                <a:latin typeface="+mn-ea"/>
              </a:rPr>
              <a:t> </a:t>
            </a:r>
            <a:r>
              <a:rPr lang="ko-KR" altLang="ko-KR" sz="900" dirty="0">
                <a:latin typeface="+mn-ea"/>
              </a:rPr>
              <a:t>사용하는 제품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215B30-8647-C91A-DE7D-BC362A4292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91" y="1409452"/>
            <a:ext cx="1675988" cy="1419305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82662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482</Words>
  <Application>Microsoft Office PowerPoint</Application>
  <PresentationFormat>A4 용지(210x297mm)</PresentationFormat>
  <Paragraphs>92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나눔고딕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이혜진</dc:creator>
  <cp:lastModifiedBy>이혜진</cp:lastModifiedBy>
  <cp:revision>127</cp:revision>
  <cp:lastPrinted>2026-05-06T02:47:12Z</cp:lastPrinted>
  <dcterms:created xsi:type="dcterms:W3CDTF">2026-04-16T00:46:52Z</dcterms:created>
  <dcterms:modified xsi:type="dcterms:W3CDTF">2026-09-09T01:38:11Z</dcterms:modified>
  <cp:version/>
</cp:coreProperties>
</file>