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6" r:id="rId1"/>
  </p:sldMasterIdLst>
  <p:notesMasterIdLst>
    <p:notesMasterId r:id="rId3"/>
  </p:notesMasterIdLst>
  <p:sldIdLst>
    <p:sldId id="257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ED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1656" y="6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C4127680-7F81-4D8F-9582-C62C210A6852}" type="datetime1">
              <a:rPr lang="ko-KR" altLang="en-US"/>
              <a:pPr lvl="0">
                <a:defRPr/>
              </a:pPr>
              <a:t>2026-09-08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편집하려면 클릭</a:t>
            </a:r>
          </a:p>
          <a:p>
            <a:pPr lvl="1">
              <a:defRPr/>
            </a:pPr>
            <a:r>
              <a:rPr lang="ko-KR" altLang="en-US"/>
              <a:t>두 번째 수준</a:t>
            </a:r>
          </a:p>
          <a:p>
            <a:pPr lvl="2">
              <a:defRPr/>
            </a:pPr>
            <a:r>
              <a:rPr lang="ko-KR" altLang="en-US"/>
              <a:t>세 번째 수준</a:t>
            </a:r>
          </a:p>
          <a:p>
            <a:pPr lvl="3">
              <a:defRPr/>
            </a:pPr>
            <a:r>
              <a:rPr lang="ko-KR" altLang="en-US"/>
              <a:t>네 번째 수준</a:t>
            </a:r>
          </a:p>
          <a:p>
            <a:pPr lvl="4">
              <a:defRPr/>
            </a:pPr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077CAF73-58C4-46E1-B0BE-60188ABDBCBD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65051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77CAF73-58C4-46E1-B0BE-60188ABDBCBD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672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567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0603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8158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897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0258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946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3596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5947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53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6736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9084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1A9DF-05F7-FB39-2CD6-5CB7D7710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그룹 57">
            <a:extLst>
              <a:ext uri="{FF2B5EF4-FFF2-40B4-BE49-F238E27FC236}">
                <a16:creationId xmlns:a16="http://schemas.microsoft.com/office/drawing/2014/main" id="{5FEE8846-2FBA-6AFB-3135-3EB0ECE2BD55}"/>
              </a:ext>
            </a:extLst>
          </p:cNvPr>
          <p:cNvGrpSpPr/>
          <p:nvPr/>
        </p:nvGrpSpPr>
        <p:grpSpPr>
          <a:xfrm>
            <a:off x="285569" y="402805"/>
            <a:ext cx="2360210" cy="260664"/>
            <a:chOff x="0" y="753326"/>
            <a:chExt cx="2477674" cy="273637"/>
          </a:xfrm>
        </p:grpSpPr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793CDE3F-D0E4-C060-F00A-E0F687DB93E3}"/>
                </a:ext>
              </a:extLst>
            </p:cNvPr>
            <p:cNvSpPr/>
            <p:nvPr/>
          </p:nvSpPr>
          <p:spPr>
            <a:xfrm>
              <a:off x="0" y="753326"/>
              <a:ext cx="2225040" cy="234236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spc="-100" dirty="0">
                  <a:solidFill>
                    <a:schemeClr val="bg1"/>
                  </a:solidFill>
                </a:rPr>
                <a:t>기타장비</a:t>
              </a:r>
            </a:p>
          </p:txBody>
        </p:sp>
        <p:sp>
          <p:nvSpPr>
            <p:cNvPr id="60" name="이등변 삼각형 59">
              <a:extLst>
                <a:ext uri="{FF2B5EF4-FFF2-40B4-BE49-F238E27FC236}">
                  <a16:creationId xmlns:a16="http://schemas.microsoft.com/office/drawing/2014/main" id="{76012E51-E9A3-E596-9D07-C005CF31605B}"/>
                </a:ext>
              </a:extLst>
            </p:cNvPr>
            <p:cNvSpPr/>
            <p:nvPr/>
          </p:nvSpPr>
          <p:spPr>
            <a:xfrm>
              <a:off x="1988694" y="867197"/>
              <a:ext cx="488980" cy="159766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18854B88-F495-2A96-B257-6E9EFCE7BFC0}"/>
              </a:ext>
            </a:extLst>
          </p:cNvPr>
          <p:cNvGrpSpPr/>
          <p:nvPr/>
        </p:nvGrpSpPr>
        <p:grpSpPr>
          <a:xfrm>
            <a:off x="263336" y="672074"/>
            <a:ext cx="6283513" cy="69263"/>
            <a:chOff x="323850" y="638623"/>
            <a:chExt cx="6122286" cy="11600"/>
          </a:xfrm>
        </p:grpSpPr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29DF116D-ACAD-3A55-B7B0-B5D3BC75C449}"/>
                </a:ext>
              </a:extLst>
            </p:cNvPr>
            <p:cNvCxnSpPr>
              <a:cxnSpLocks/>
            </p:cNvCxnSpPr>
            <p:nvPr/>
          </p:nvCxnSpPr>
          <p:spPr>
            <a:xfrm>
              <a:off x="3050426" y="650223"/>
              <a:ext cx="3395710" cy="0"/>
            </a:xfrm>
            <a:prstGeom prst="line">
              <a:avLst/>
            </a:prstGeom>
            <a:ln>
              <a:solidFill>
                <a:srgbClr val="5261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0061EC27-54AF-880E-1385-D5B39BE49E49}"/>
                </a:ext>
              </a:extLst>
            </p:cNvPr>
            <p:cNvCxnSpPr>
              <a:cxnSpLocks/>
            </p:cNvCxnSpPr>
            <p:nvPr/>
          </p:nvCxnSpPr>
          <p:spPr>
            <a:xfrm>
              <a:off x="323850" y="638623"/>
              <a:ext cx="2731019" cy="0"/>
            </a:xfrm>
            <a:prstGeom prst="line">
              <a:avLst/>
            </a:prstGeom>
            <a:ln>
              <a:solidFill>
                <a:srgbClr val="1A2954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2F0278DE-6785-D976-8A35-5B89478A5D76}"/>
              </a:ext>
            </a:extLst>
          </p:cNvPr>
          <p:cNvCxnSpPr>
            <a:cxnSpLocks/>
          </p:cNvCxnSpPr>
          <p:nvPr/>
        </p:nvCxnSpPr>
        <p:spPr>
          <a:xfrm>
            <a:off x="254070" y="9662019"/>
            <a:ext cx="6293667" cy="9188"/>
          </a:xfrm>
          <a:prstGeom prst="line">
            <a:avLst/>
          </a:prstGeom>
          <a:ln w="7239">
            <a:solidFill>
              <a:srgbClr val="2B3D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A83B4C0-5551-04AD-9CFE-5CEE59F84679}"/>
              </a:ext>
            </a:extLst>
          </p:cNvPr>
          <p:cNvSpPr txBox="1"/>
          <p:nvPr/>
        </p:nvSpPr>
        <p:spPr>
          <a:xfrm>
            <a:off x="687932" y="5139503"/>
            <a:ext cx="46890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790224"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I </a:t>
            </a:r>
            <a:r>
              <a:rPr lang="en-US" altLang="ko-KR" sz="1200" b="1" dirty="0">
                <a:solidFill>
                  <a:srgbClr val="FF0000"/>
                </a:solidFill>
              </a:rPr>
              <a:t>Technical Specifications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맑은 고딕" panose="020B0503020000020004" pitchFamily="50" charset="-127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1E539715-D142-3EFA-33DD-B67549496B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522418"/>
              </p:ext>
            </p:extLst>
          </p:nvPr>
        </p:nvGraphicFramePr>
        <p:xfrm>
          <a:off x="635070" y="1545071"/>
          <a:ext cx="2946330" cy="26892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526">
                  <a:extLst>
                    <a:ext uri="{9D8B030D-6E8A-4147-A177-3AD203B41FA5}">
                      <a16:colId xmlns:a16="http://schemas.microsoft.com/office/drawing/2014/main" val="2823266644"/>
                    </a:ext>
                  </a:extLst>
                </a:gridCol>
                <a:gridCol w="211806">
                  <a:extLst>
                    <a:ext uri="{9D8B030D-6E8A-4147-A177-3AD203B41FA5}">
                      <a16:colId xmlns:a16="http://schemas.microsoft.com/office/drawing/2014/main" val="2478834776"/>
                    </a:ext>
                  </a:extLst>
                </a:gridCol>
                <a:gridCol w="1068737">
                  <a:extLst>
                    <a:ext uri="{9D8B030D-6E8A-4147-A177-3AD203B41FA5}">
                      <a16:colId xmlns:a16="http://schemas.microsoft.com/office/drawing/2014/main" val="1773184050"/>
                    </a:ext>
                  </a:extLst>
                </a:gridCol>
                <a:gridCol w="1428261">
                  <a:extLst>
                    <a:ext uri="{9D8B030D-6E8A-4147-A177-3AD203B41FA5}">
                      <a16:colId xmlns:a16="http://schemas.microsoft.com/office/drawing/2014/main" val="2584910323"/>
                    </a:ext>
                  </a:extLst>
                </a:gridCol>
              </a:tblGrid>
              <a:tr h="493467"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defTabSz="1141400">
                        <a:defRPr/>
                      </a:pPr>
                      <a:r>
                        <a:rPr lang="en-US" altLang="ko-KR" sz="2000" b="1" dirty="0">
                          <a:solidFill>
                            <a:srgbClr val="393536"/>
                          </a:solidFill>
                          <a:latin typeface="+mn-lt"/>
                          <a:ea typeface="+mn-ea"/>
                        </a:rPr>
                        <a:t>BLC–300JR</a:t>
                      </a:r>
                      <a:endParaRPr lang="ko-KR" altLang="ko-KR" sz="2000" b="1" dirty="0">
                        <a:solidFill>
                          <a:srgbClr val="393536"/>
                        </a:solidFill>
                        <a:latin typeface="+mn-lt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594413"/>
                  </a:ext>
                </a:extLst>
              </a:tr>
              <a:tr h="1567708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8766302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G2B </a:t>
                      </a:r>
                      <a:r>
                        <a:rPr lang="en-US" altLang="ko-KR" sz="1000" b="1" dirty="0">
                          <a:solidFill>
                            <a:srgbClr val="0000CC"/>
                          </a:solidFill>
                          <a:latin typeface="+mn-ea"/>
                          <a:ea typeface="+mn-ea"/>
                          <a:cs typeface="맑은 고딕 Semilight" panose="020B0502040204020203" pitchFamily="50" charset="-127"/>
                        </a:rPr>
                        <a:t>23276306</a:t>
                      </a:r>
                      <a:endParaRPr lang="ko-KR" altLang="en-US" sz="1000" b="1" dirty="0">
                        <a:solidFill>
                          <a:srgbClr val="0000CC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456751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ko-KR" alt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조달가격 </a:t>
                      </a:r>
                      <a:r>
                        <a:rPr lang="en-US" altLang="ko-KR" sz="1000" b="1" dirty="0">
                          <a:solidFill>
                            <a:srgbClr val="0000CC"/>
                          </a:solidFill>
                          <a:latin typeface="+mn-ea"/>
                          <a:ea typeface="+mn-ea"/>
                          <a:cs typeface="맑은 고딕 Semilight" panose="020B0502040204020203" pitchFamily="50" charset="-127"/>
                        </a:rPr>
                        <a:t>1,387,100원</a:t>
                      </a:r>
                      <a:endParaRPr lang="ko-KR" altLang="en-US" sz="1000" b="1" dirty="0">
                        <a:solidFill>
                          <a:srgbClr val="0000CC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233980"/>
                  </a:ext>
                </a:extLst>
              </a:tr>
            </a:tbl>
          </a:graphicData>
        </a:graphic>
      </p:graphicFrame>
      <p:pic>
        <p:nvPicPr>
          <p:cNvPr id="20" name="그림 19">
            <a:extLst>
              <a:ext uri="{FF2B5EF4-FFF2-40B4-BE49-F238E27FC236}">
                <a16:creationId xmlns:a16="http://schemas.microsoft.com/office/drawing/2014/main" id="{AF615486-3EC8-E662-FD8E-D2B2FB7CF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727" y="1598038"/>
            <a:ext cx="378866" cy="230400"/>
          </a:xfrm>
          <a:prstGeom prst="rect">
            <a:avLst/>
          </a:prstGeom>
          <a:noFill/>
        </p:spPr>
      </p:pic>
      <p:graphicFrame>
        <p:nvGraphicFramePr>
          <p:cNvPr id="46" name="표 45">
            <a:extLst>
              <a:ext uri="{FF2B5EF4-FFF2-40B4-BE49-F238E27FC236}">
                <a16:creationId xmlns:a16="http://schemas.microsoft.com/office/drawing/2014/main" id="{7C434F03-172C-C4AB-3C20-5A5FFB6B8F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9346183"/>
              </p:ext>
            </p:extLst>
          </p:nvPr>
        </p:nvGraphicFramePr>
        <p:xfrm>
          <a:off x="3518157" y="1828438"/>
          <a:ext cx="2654294" cy="30873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4294">
                  <a:extLst>
                    <a:ext uri="{9D8B030D-6E8A-4147-A177-3AD203B41FA5}">
                      <a16:colId xmlns:a16="http://schemas.microsoft.com/office/drawing/2014/main" val="4195348621"/>
                    </a:ext>
                  </a:extLst>
                </a:gridCol>
              </a:tblGrid>
              <a:tr h="20461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I </a:t>
                      </a: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Choice Point</a:t>
                      </a:r>
                      <a:endParaRPr kumimoji="0" lang="ko-KR" alt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497582"/>
                  </a:ext>
                </a:extLst>
              </a:tr>
              <a:tr h="2813028">
                <a:tc>
                  <a:txBody>
                    <a:bodyPr/>
                    <a:lstStyle/>
                    <a:p>
                      <a:pPr marL="171450" indent="-171450" defTabSz="660380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en-US" altLang="ko-KR" sz="900" dirty="0">
                          <a:solidFill>
                            <a:prstClr val="black"/>
                          </a:solidFill>
                          <a:latin typeface="+mn-ea"/>
                          <a:ea typeface="+mn-ea"/>
                        </a:rPr>
                        <a:t>Rx HDMI </a:t>
                      </a:r>
                      <a:r>
                        <a:rPr lang="ko-KR" altLang="en-US" sz="900" dirty="0">
                          <a:solidFill>
                            <a:prstClr val="black"/>
                          </a:solidFill>
                          <a:latin typeface="+mn-ea"/>
                          <a:ea typeface="+mn-ea"/>
                        </a:rPr>
                        <a:t>출력 신호 포맷 변경</a:t>
                      </a:r>
                      <a:endParaRPr lang="en-US" altLang="ko-KR" sz="900" dirty="0">
                        <a:solidFill>
                          <a:prstClr val="black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defTabSz="660380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en-US" altLang="ko-KR" sz="900" dirty="0">
                          <a:solidFill>
                            <a:prstClr val="black"/>
                          </a:solidFill>
                          <a:latin typeface="+mn-ea"/>
                          <a:ea typeface="+mn-ea"/>
                        </a:rPr>
                        <a:t>Tx : Rx </a:t>
                      </a:r>
                      <a:r>
                        <a:rPr lang="ko-KR" altLang="en-US" sz="900" dirty="0">
                          <a:solidFill>
                            <a:prstClr val="black"/>
                          </a:solidFill>
                          <a:latin typeface="+mn-ea"/>
                          <a:ea typeface="+mn-ea"/>
                        </a:rPr>
                        <a:t>다양한 송수신 모드</a:t>
                      </a:r>
                      <a:r>
                        <a:rPr lang="en-US" altLang="ko-KR" sz="900" dirty="0">
                          <a:solidFill>
                            <a:prstClr val="black"/>
                          </a:solidFill>
                          <a:latin typeface="+mn-ea"/>
                          <a:ea typeface="+mn-ea"/>
                        </a:rPr>
                        <a:t>(1:1, 1:N, N:1, </a:t>
                      </a:r>
                      <a:r>
                        <a:rPr lang="ko-KR" altLang="en-US" sz="900" dirty="0">
                          <a:solidFill>
                            <a:prstClr val="black"/>
                          </a:solidFill>
                          <a:latin typeface="+mn-ea"/>
                          <a:ea typeface="+mn-ea"/>
                        </a:rPr>
                        <a:t>동일 네트웍에서 가능</a:t>
                      </a:r>
                      <a:r>
                        <a:rPr lang="en-US" altLang="ko-KR" sz="900" dirty="0">
                          <a:solidFill>
                            <a:prstClr val="black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171450" indent="-171450" defTabSz="660380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ko-KR" altLang="en-US" sz="900" dirty="0">
                          <a:solidFill>
                            <a:prstClr val="black"/>
                          </a:solidFill>
                          <a:latin typeface="+mn-ea"/>
                          <a:ea typeface="+mn-ea"/>
                        </a:rPr>
                        <a:t>프로그램 또는 기기 </a:t>
                      </a:r>
                      <a:r>
                        <a:rPr lang="en-US" altLang="ko-KR" sz="900" dirty="0">
                          <a:solidFill>
                            <a:prstClr val="black"/>
                          </a:solidFill>
                          <a:latin typeface="+mn-ea"/>
                          <a:ea typeface="+mn-ea"/>
                        </a:rPr>
                        <a:t>ON/OFF </a:t>
                      </a:r>
                      <a:r>
                        <a:rPr lang="ko-KR" altLang="en-US" sz="900" dirty="0">
                          <a:solidFill>
                            <a:prstClr val="black"/>
                          </a:solidFill>
                          <a:latin typeface="+mn-ea"/>
                          <a:ea typeface="+mn-ea"/>
                        </a:rPr>
                        <a:t>없이 </a:t>
                      </a:r>
                      <a:r>
                        <a:rPr lang="en-US" altLang="ko-KR" sz="900" dirty="0">
                          <a:solidFill>
                            <a:prstClr val="black"/>
                          </a:solidFill>
                          <a:latin typeface="+mn-ea"/>
                          <a:ea typeface="+mn-ea"/>
                        </a:rPr>
                        <a:t>Tx/Rx </a:t>
                      </a:r>
                      <a:r>
                        <a:rPr lang="ko-KR" altLang="en-US" sz="900" dirty="0">
                          <a:solidFill>
                            <a:prstClr val="black"/>
                          </a:solidFill>
                          <a:latin typeface="+mn-ea"/>
                          <a:ea typeface="+mn-ea"/>
                        </a:rPr>
                        <a:t>기기 설정 변경</a:t>
                      </a:r>
                      <a:endParaRPr lang="en-US" altLang="ko-KR" sz="900" dirty="0">
                        <a:solidFill>
                          <a:prstClr val="black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defTabSz="660380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ko-KR" altLang="en-US" sz="900" dirty="0">
                          <a:solidFill>
                            <a:prstClr val="black"/>
                          </a:solidFill>
                          <a:latin typeface="+mn-ea"/>
                          <a:ea typeface="+mn-ea"/>
                        </a:rPr>
                        <a:t>통합 방송시스템 </a:t>
                      </a:r>
                      <a:r>
                        <a:rPr lang="en-US" altLang="ko-KR" sz="900" dirty="0">
                          <a:solidFill>
                            <a:prstClr val="black"/>
                          </a:solidFill>
                          <a:latin typeface="+mn-ea"/>
                          <a:ea typeface="+mn-ea"/>
                        </a:rPr>
                        <a:t>A/V Switcher</a:t>
                      </a:r>
                      <a:r>
                        <a:rPr lang="ko-KR" altLang="en-US" sz="900" dirty="0">
                          <a:solidFill>
                            <a:prstClr val="black"/>
                          </a:solidFill>
                          <a:latin typeface="+mn-ea"/>
                          <a:ea typeface="+mn-ea"/>
                        </a:rPr>
                        <a:t>에서 </a:t>
                      </a:r>
                      <a:r>
                        <a:rPr lang="en-US" altLang="ko-KR" sz="900" dirty="0">
                          <a:solidFill>
                            <a:prstClr val="black"/>
                          </a:solidFill>
                          <a:latin typeface="+mn-ea"/>
                          <a:ea typeface="+mn-ea"/>
                        </a:rPr>
                        <a:t>Tx </a:t>
                      </a:r>
                      <a:r>
                        <a:rPr lang="ko-KR" altLang="en-US" sz="900" dirty="0">
                          <a:solidFill>
                            <a:prstClr val="black"/>
                          </a:solidFill>
                          <a:latin typeface="+mn-ea"/>
                          <a:ea typeface="+mn-ea"/>
                        </a:rPr>
                        <a:t>선택 및 설정 변경</a:t>
                      </a:r>
                      <a:endParaRPr lang="en-US" altLang="ko-KR" sz="900" dirty="0">
                        <a:solidFill>
                          <a:prstClr val="black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0546215"/>
                  </a:ext>
                </a:extLst>
              </a:tr>
            </a:tbl>
          </a:graphicData>
        </a:graphic>
      </p:graphicFrame>
      <p:sp>
        <p:nvSpPr>
          <p:cNvPr id="10" name="직사각형 9">
            <a:extLst>
              <a:ext uri="{FF2B5EF4-FFF2-40B4-BE49-F238E27FC236}">
                <a16:creationId xmlns:a16="http://schemas.microsoft.com/office/drawing/2014/main" id="{DFFFE0B0-358E-E69B-5E13-480EBE0CCB2E}"/>
              </a:ext>
            </a:extLst>
          </p:cNvPr>
          <p:cNvSpPr/>
          <p:nvPr/>
        </p:nvSpPr>
        <p:spPr>
          <a:xfrm>
            <a:off x="285569" y="822858"/>
            <a:ext cx="6213381" cy="375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>
              <a:lnSpc>
                <a:spcPts val="1100"/>
              </a:lnSpc>
            </a:pPr>
            <a:r>
              <a:rPr lang="ko-KR" altLang="en-US" sz="900" dirty="0"/>
              <a:t>이더넷 케이블을 이용하여 </a:t>
            </a:r>
            <a:r>
              <a:rPr lang="en-US" altLang="ko-KR" sz="900" dirty="0"/>
              <a:t>HDMI  </a:t>
            </a:r>
            <a:r>
              <a:rPr lang="ko-KR" altLang="en-US" sz="900" dirty="0"/>
              <a:t>전송거리를 확장하는 장비로 이미 구축되어 있는 사내</a:t>
            </a:r>
            <a:r>
              <a:rPr lang="en-US" altLang="ko-KR" sz="900" dirty="0"/>
              <a:t> </a:t>
            </a:r>
            <a:r>
              <a:rPr lang="ko-KR" altLang="en-US" sz="900" dirty="0" err="1"/>
              <a:t>네트웍망을</a:t>
            </a:r>
            <a:r>
              <a:rPr lang="ko-KR" altLang="en-US" sz="900" dirty="0"/>
              <a:t> 통해 </a:t>
            </a:r>
            <a:r>
              <a:rPr lang="en-US" altLang="ko-KR" sz="900" dirty="0"/>
              <a:t>HDMI </a:t>
            </a:r>
            <a:r>
              <a:rPr lang="ko-KR" altLang="en-US" sz="900" dirty="0"/>
              <a:t>신호를 이더넷 신호로 변환하여 송수신한후 </a:t>
            </a:r>
            <a:r>
              <a:rPr lang="en-US" altLang="ko-KR" sz="900" dirty="0"/>
              <a:t>HDMI </a:t>
            </a:r>
            <a:r>
              <a:rPr lang="ko-KR" altLang="en-US" sz="900" dirty="0"/>
              <a:t>신호로 다시 변환</a:t>
            </a:r>
            <a:endParaRPr lang="ko-KR" altLang="ko-KR" sz="900" dirty="0"/>
          </a:p>
        </p:txBody>
      </p:sp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545F7D03-788C-29BB-586E-5613698425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1387568"/>
              </p:ext>
            </p:extLst>
          </p:nvPr>
        </p:nvGraphicFramePr>
        <p:xfrm>
          <a:off x="674220" y="5406851"/>
          <a:ext cx="5360820" cy="2946960"/>
        </p:xfrm>
        <a:graphic>
          <a:graphicData uri="http://schemas.openxmlformats.org/drawingml/2006/table">
            <a:tbl>
              <a:tblPr/>
              <a:tblGrid>
                <a:gridCol w="1827552">
                  <a:extLst>
                    <a:ext uri="{9D8B030D-6E8A-4147-A177-3AD203B41FA5}">
                      <a16:colId xmlns:a16="http://schemas.microsoft.com/office/drawing/2014/main" val="1961052280"/>
                    </a:ext>
                  </a:extLst>
                </a:gridCol>
                <a:gridCol w="3533268">
                  <a:extLst>
                    <a:ext uri="{9D8B030D-6E8A-4147-A177-3AD203B41FA5}">
                      <a16:colId xmlns:a16="http://schemas.microsoft.com/office/drawing/2014/main" val="4278005304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ts val="8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Spec</a:t>
                      </a:r>
                      <a:r>
                        <a:rPr lang="en-US" altLang="ko-KR" sz="900" b="1" kern="0" spc="0" baseline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Item</a:t>
                      </a:r>
                      <a:endParaRPr lang="ko-KR" altLang="en-US" sz="900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Details</a:t>
                      </a:r>
                      <a:endParaRPr lang="en-US" sz="900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8465102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2"/>
                          </a:solidFill>
                        </a:rPr>
                        <a:t>Input</a:t>
                      </a:r>
                      <a:endParaRPr lang="ko-KR" altLang="en-US" sz="9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1 x RJ45,</a:t>
                      </a: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TCP/IP Ethernet Video In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685486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2"/>
                          </a:solidFill>
                        </a:rPr>
                        <a:t>Output</a:t>
                      </a:r>
                      <a:endParaRPr lang="ko-KR" altLang="en-US" sz="9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1 x HDMI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4686020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2"/>
                          </a:solidFill>
                        </a:rPr>
                        <a:t>Audio Input</a:t>
                      </a:r>
                      <a:endParaRPr lang="ko-KR" altLang="en-US" sz="9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Sample rate 48kHz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083311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2"/>
                          </a:solidFill>
                        </a:rPr>
                        <a:t>Audio Out</a:t>
                      </a:r>
                      <a:endParaRPr lang="ko-KR" altLang="en-US" sz="9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1 x L/R Jack, Stereo</a:t>
                      </a: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Sample rate 48kHz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838467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2"/>
                          </a:solidFill>
                        </a:rPr>
                        <a:t>Input Format</a:t>
                      </a:r>
                      <a:endParaRPr lang="ko-KR" altLang="en-US" sz="9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-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506461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2"/>
                          </a:solidFill>
                        </a:rPr>
                        <a:t>3 x LED</a:t>
                      </a:r>
                      <a:endParaRPr lang="ko-KR" altLang="en-US" sz="9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Power, Video, Link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8025101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2"/>
                          </a:solidFill>
                        </a:rPr>
                        <a:t>Dip Switch</a:t>
                      </a:r>
                      <a:endParaRPr lang="ko-KR" altLang="en-US" sz="9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출력 포맷 선택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13341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2"/>
                          </a:solidFill>
                        </a:rPr>
                        <a:t>1 x Button</a:t>
                      </a:r>
                      <a:endParaRPr lang="ko-KR" altLang="en-US" sz="9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Reset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079985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2"/>
                          </a:solidFill>
                        </a:rPr>
                        <a:t>Power Requirement</a:t>
                      </a:r>
                      <a:endParaRPr lang="ko-KR" altLang="en-US" sz="9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DC(12V)</a:t>
                      </a:r>
                      <a:endParaRPr lang="ko-KR" altLang="en-US" sz="900" b="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849212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2"/>
                          </a:solidFill>
                        </a:rPr>
                        <a:t>Power Consumption</a:t>
                      </a:r>
                      <a:endParaRPr lang="ko-KR" altLang="en-US" sz="9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16W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861679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2"/>
                          </a:solidFill>
                        </a:rPr>
                        <a:t>Operating Temperature</a:t>
                      </a:r>
                      <a:endParaRPr lang="ko-KR" altLang="en-US" sz="9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0 ~ 40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℃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(32 ~ 104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℉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7534682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2"/>
                          </a:solidFill>
                        </a:rPr>
                        <a:t>Operating</a:t>
                      </a:r>
                      <a:r>
                        <a:rPr lang="ko-KR" altLang="en-US" sz="900" b="1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2"/>
                          </a:solidFill>
                        </a:rPr>
                        <a:t>Humidity</a:t>
                      </a:r>
                      <a:endParaRPr lang="ko-KR" altLang="en-US" sz="9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20 ~ 80% RH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4406660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2"/>
                          </a:solidFill>
                        </a:rPr>
                        <a:t>Product Weight</a:t>
                      </a:r>
                      <a:endParaRPr lang="ko-KR" altLang="en-US" sz="9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500g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748972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2"/>
                          </a:solidFill>
                        </a:rPr>
                        <a:t>Package Weight</a:t>
                      </a:r>
                      <a:endParaRPr lang="ko-KR" altLang="en-US" sz="9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TBD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880736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solidFill>
                            <a:schemeClr val="tx2"/>
                          </a:solidFill>
                        </a:rPr>
                        <a:t>Dimensions (W</a:t>
                      </a:r>
                      <a:r>
                        <a:rPr lang="ko-KR" altLang="en-US" sz="900" b="1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2"/>
                          </a:solidFill>
                        </a:rPr>
                        <a:t>x</a:t>
                      </a:r>
                      <a:r>
                        <a:rPr lang="ko-KR" altLang="en-US" sz="900" b="1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2"/>
                          </a:solidFill>
                        </a:rPr>
                        <a:t>H</a:t>
                      </a:r>
                      <a:r>
                        <a:rPr lang="ko-KR" altLang="en-US" sz="900" b="1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2"/>
                          </a:solidFill>
                        </a:rPr>
                        <a:t>x</a:t>
                      </a:r>
                      <a:r>
                        <a:rPr lang="ko-KR" altLang="en-US" sz="900" b="1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chemeClr val="tx2"/>
                          </a:solidFill>
                        </a:rPr>
                        <a:t>D)</a:t>
                      </a:r>
                      <a:endParaRPr lang="ko-KR" altLang="en-US" sz="9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138 x 44 x 103.7 mm</a:t>
                      </a:r>
                    </a:p>
                    <a:p>
                      <a:pPr algn="ctr" latinLnBrk="1"/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(5.43 x 1.73 x 1.73 Inch)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464813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8F03798E-611F-02E2-EAB9-778061775459}"/>
              </a:ext>
            </a:extLst>
          </p:cNvPr>
          <p:cNvGrpSpPr/>
          <p:nvPr/>
        </p:nvGrpSpPr>
        <p:grpSpPr>
          <a:xfrm>
            <a:off x="777507" y="2079796"/>
            <a:ext cx="2284208" cy="1260000"/>
            <a:chOff x="1295667" y="2197668"/>
            <a:chExt cx="3381107" cy="2269783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D54A8762-952E-65B7-0242-6C7D0EC8C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5667" y="2220846"/>
              <a:ext cx="1874183" cy="2246605"/>
            </a:xfrm>
            <a:prstGeom prst="rect">
              <a:avLst/>
            </a:prstGeom>
          </p:spPr>
        </p:pic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75B9E841-7519-A241-B66A-7375D09326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203974" y="2994651"/>
              <a:ext cx="2269783" cy="6758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26624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</TotalTime>
  <Words>205</Words>
  <Application>Microsoft Office PowerPoint</Application>
  <PresentationFormat>A4 용지(210x297mm)</PresentationFormat>
  <Paragraphs>47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나눔고딕</vt:lpstr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이혜진</dc:creator>
  <cp:lastModifiedBy>이혜진</cp:lastModifiedBy>
  <cp:revision>141</cp:revision>
  <cp:lastPrinted>2026-05-06T02:47:12Z</cp:lastPrinted>
  <dcterms:created xsi:type="dcterms:W3CDTF">2026-04-16T00:46:52Z</dcterms:created>
  <dcterms:modified xsi:type="dcterms:W3CDTF">2026-09-08T08:15:14Z</dcterms:modified>
  <cp:version/>
</cp:coreProperties>
</file>