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56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87932" y="5139503"/>
            <a:ext cx="4689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901214"/>
              </p:ext>
            </p:extLst>
          </p:nvPr>
        </p:nvGraphicFramePr>
        <p:xfrm>
          <a:off x="635070" y="1545071"/>
          <a:ext cx="2946330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26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1180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068737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428261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1141400">
                        <a:defRPr/>
                      </a:pPr>
                      <a:r>
                        <a:rPr lang="en-US" altLang="ko-KR" sz="2000" b="1" dirty="0">
                          <a:solidFill>
                            <a:srgbClr val="393536"/>
                          </a:solidFill>
                          <a:latin typeface="+mn-lt"/>
                          <a:ea typeface="+mn-ea"/>
                        </a:rPr>
                        <a:t>BLC–300JT</a:t>
                      </a:r>
                      <a:endParaRPr lang="ko-KR" altLang="ko-KR" sz="2000" b="1" dirty="0">
                        <a:solidFill>
                          <a:srgbClr val="393536"/>
                        </a:solidFill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23276303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1,387,100원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59803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548348"/>
              </p:ext>
            </p:extLst>
          </p:nvPr>
        </p:nvGraphicFramePr>
        <p:xfrm>
          <a:off x="3518157" y="1828438"/>
          <a:ext cx="2654294" cy="3087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4294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0461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2813028">
                <a:tc>
                  <a:txBody>
                    <a:bodyPr/>
                    <a:lstStyle/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다양한 포맷의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Tx HDMI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입력 신호 지원과 우수한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HDMI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호환성</a:t>
                      </a:r>
                      <a:endParaRPr lang="en-US" altLang="ko-KR" sz="900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전송 오디오 선택 기능</a:t>
                      </a:r>
                      <a:endParaRPr lang="en-US" altLang="ko-KR" sz="900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Tx : Rx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다양한 송수신 모드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(1:1, 1:N, N:1,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동일 네트워크에서 가능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)</a:t>
                      </a:r>
                    </a:p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프로그램 또는 기기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ON/OFF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없이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Tx/Rx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기기 설정 변경</a:t>
                      </a:r>
                      <a:endParaRPr lang="en-US" altLang="ko-KR" sz="900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통합방송시스템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A/V Switcher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에서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Tx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</a:rPr>
                        <a:t>선택 및 설정 변경</a:t>
                      </a:r>
                      <a:endParaRPr lang="en-US" altLang="ko-KR" sz="900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Tx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에서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Rx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로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1:1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연결 시 장거리 신호 전송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(CAT5e/6, 170m )</a:t>
                      </a:r>
                    </a:p>
                    <a:p>
                      <a:pPr marL="235904" indent="-235904" defTabSz="660380">
                        <a:buFont typeface="Wingdings" panose="05000000000000000000" pitchFamily="2" charset="2"/>
                        <a:buChar char="§"/>
                        <a:defRPr/>
                      </a:pPr>
                      <a:endParaRPr lang="ko-KR" altLang="en-US" sz="900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285569" y="822858"/>
            <a:ext cx="6213381" cy="375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ts val="1100"/>
              </a:lnSpc>
            </a:pPr>
            <a:r>
              <a:rPr lang="ko-KR" altLang="en-US" sz="900" dirty="0"/>
              <a:t>이더넷 케이블을 이용하여 </a:t>
            </a:r>
            <a:r>
              <a:rPr lang="en-US" altLang="ko-KR" sz="900" dirty="0"/>
              <a:t>HDMI  </a:t>
            </a:r>
            <a:r>
              <a:rPr lang="ko-KR" altLang="en-US" sz="900" dirty="0"/>
              <a:t>전송거리를 확장하는 장비로 이미 구축되어 있는 사내</a:t>
            </a:r>
            <a:r>
              <a:rPr lang="en-US" altLang="ko-KR" sz="900" dirty="0"/>
              <a:t> </a:t>
            </a:r>
            <a:r>
              <a:rPr lang="ko-KR" altLang="en-US" sz="900" dirty="0" err="1"/>
              <a:t>네트웍망을</a:t>
            </a:r>
            <a:r>
              <a:rPr lang="ko-KR" altLang="en-US" sz="900" dirty="0"/>
              <a:t> 통해 </a:t>
            </a:r>
            <a:r>
              <a:rPr lang="en-US" altLang="ko-KR" sz="900" dirty="0"/>
              <a:t>HDMI </a:t>
            </a:r>
            <a:r>
              <a:rPr lang="ko-KR" altLang="en-US" sz="900" dirty="0"/>
              <a:t>신호를 이더넷 신호로 변환하여 송수신한후 </a:t>
            </a:r>
            <a:r>
              <a:rPr lang="en-US" altLang="ko-KR" sz="900" dirty="0"/>
              <a:t>HDMI </a:t>
            </a:r>
            <a:r>
              <a:rPr lang="ko-KR" altLang="en-US" sz="900" dirty="0"/>
              <a:t>신호로 다시 변환</a:t>
            </a:r>
            <a:endParaRPr lang="ko-KR" altLang="ko-KR" sz="900" dirty="0"/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545F7D03-788C-29BB-586E-561369842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511253"/>
              </p:ext>
            </p:extLst>
          </p:nvPr>
        </p:nvGraphicFramePr>
        <p:xfrm>
          <a:off x="674219" y="5406853"/>
          <a:ext cx="5317005" cy="3369985"/>
        </p:xfrm>
        <a:graphic>
          <a:graphicData uri="http://schemas.openxmlformats.org/drawingml/2006/table">
            <a:tbl>
              <a:tblPr/>
              <a:tblGrid>
                <a:gridCol w="1812615">
                  <a:extLst>
                    <a:ext uri="{9D8B030D-6E8A-4147-A177-3AD203B41FA5}">
                      <a16:colId xmlns:a16="http://schemas.microsoft.com/office/drawing/2014/main" val="1961052280"/>
                    </a:ext>
                  </a:extLst>
                </a:gridCol>
                <a:gridCol w="3504390">
                  <a:extLst>
                    <a:ext uri="{9D8B030D-6E8A-4147-A177-3AD203B41FA5}">
                      <a16:colId xmlns:a16="http://schemas.microsoft.com/office/drawing/2014/main" val="427800530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ts val="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ko-KR" alt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46510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HDMI</a:t>
                      </a: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68548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RJ45, TCP/IP Ethernet Video Out</a:t>
                      </a: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68602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Audio 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L/R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Jack, Stereo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sample rate 48kHz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83311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Audio Out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Phone</a:t>
                      </a:r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Jack, Stereo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sample rate 48kHz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83846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1920*1080(60p, 59.94p, 50p),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1920*1080(60i, 59.94i, 50i, 30p, 29.97p, 25p, 24p, 23.98p)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1280*720(60p, 59.94p, 50p)</a:t>
                      </a:r>
                    </a:p>
                    <a:p>
                      <a:pPr marL="0" marR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NTSC, PAL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0646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3 x</a:t>
                      </a:r>
                      <a:r>
                        <a:rPr lang="en-US" altLang="ko-KR" sz="900" b="1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LED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Power, Video, Link</a:t>
                      </a: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02510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Dip Switch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HDMI Bypass/External Audio Select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1334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1 x Button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Reset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07998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DC(12V)</a:t>
                      </a: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84921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16W</a:t>
                      </a: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61679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Operating Temperature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0~40°C(32~104°F)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3468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Operating Humidity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20~80%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4066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Product Weight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500g (1.10lb)</a:t>
                      </a: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74897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Package Weight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TBD</a:t>
                      </a: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8073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Dimensions(W*H*D)</a:t>
                      </a:r>
                    </a:p>
                  </a:txBody>
                  <a:tcPr marL="9525" marR="9525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138.0 * 44.0 * 103.7 mm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(5.43*1.73*1.73 inch)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464813"/>
                  </a:ext>
                </a:extLst>
              </a:tr>
            </a:tbl>
          </a:graphicData>
        </a:graphic>
      </p:graphicFrame>
      <p:grpSp>
        <p:nvGrpSpPr>
          <p:cNvPr id="5" name="그룹 4">
            <a:extLst>
              <a:ext uri="{FF2B5EF4-FFF2-40B4-BE49-F238E27FC236}">
                <a16:creationId xmlns:a16="http://schemas.microsoft.com/office/drawing/2014/main" id="{7FFCE258-F5D1-3DDC-3711-636B6B374437}"/>
              </a:ext>
            </a:extLst>
          </p:cNvPr>
          <p:cNvGrpSpPr/>
          <p:nvPr/>
        </p:nvGrpSpPr>
        <p:grpSpPr>
          <a:xfrm>
            <a:off x="799103" y="2112112"/>
            <a:ext cx="2424158" cy="1260000"/>
            <a:chOff x="1281595" y="2048241"/>
            <a:chExt cx="3532226" cy="2319952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75090C49-CADB-1B21-AFAC-4D1552903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595" y="2048241"/>
              <a:ext cx="1847822" cy="2319952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8A13AB80-0A54-9054-FA03-2F0B30C9D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320357" y="2869956"/>
              <a:ext cx="2247589" cy="739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280</Words>
  <Application>Microsoft Office PowerPoint</Application>
  <PresentationFormat>A4 용지(210x297mm)</PresentationFormat>
  <Paragraphs>50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나눔고딕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142</cp:revision>
  <cp:lastPrinted>2026-05-06T02:47:12Z</cp:lastPrinted>
  <dcterms:created xsi:type="dcterms:W3CDTF">2026-04-16T00:46:52Z</dcterms:created>
  <dcterms:modified xsi:type="dcterms:W3CDTF">2026-09-08T08:15:32Z</dcterms:modified>
  <cp:version/>
</cp:coreProperties>
</file>