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71" r:id="rId2"/>
    <p:sldId id="266" r:id="rId3"/>
    <p:sldId id="275" r:id="rId4"/>
    <p:sldId id="270" r:id="rId5"/>
    <p:sldId id="276" r:id="rId6"/>
  </p:sldIdLst>
  <p:sldSz cx="6858000" cy="9144000" type="screen4x3"/>
  <p:notesSz cx="6735763" cy="9866313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400" b="1" kern="1200">
        <a:solidFill>
          <a:srgbClr val="FFFFFF"/>
        </a:solidFill>
        <a:latin typeface="맑은 고딕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400" b="1" kern="1200">
        <a:solidFill>
          <a:srgbClr val="FFFFFF"/>
        </a:solidFill>
        <a:latin typeface="맑은 고딕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400" b="1" kern="1200">
        <a:solidFill>
          <a:srgbClr val="FFFFFF"/>
        </a:solidFill>
        <a:latin typeface="맑은 고딕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400" b="1" kern="1200">
        <a:solidFill>
          <a:srgbClr val="FFFFFF"/>
        </a:solidFill>
        <a:latin typeface="맑은 고딕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400" b="1" kern="1200">
        <a:solidFill>
          <a:srgbClr val="FFFFFF"/>
        </a:solidFill>
        <a:latin typeface="맑은 고딕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1400" b="1" kern="1200">
        <a:solidFill>
          <a:srgbClr val="FFFFFF"/>
        </a:solidFill>
        <a:latin typeface="맑은 고딕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1400" b="1" kern="1200">
        <a:solidFill>
          <a:srgbClr val="FFFFFF"/>
        </a:solidFill>
        <a:latin typeface="맑은 고딕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1400" b="1" kern="1200">
        <a:solidFill>
          <a:srgbClr val="FFFFFF"/>
        </a:solidFill>
        <a:latin typeface="맑은 고딕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1400" b="1" kern="1200">
        <a:solidFill>
          <a:srgbClr val="FFFFFF"/>
        </a:solidFill>
        <a:latin typeface="맑은 고딕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3300"/>
    <a:srgbClr val="000066"/>
    <a:srgbClr val="FFFFCC"/>
    <a:srgbClr val="FF5050"/>
    <a:srgbClr val="99CCFF"/>
    <a:srgbClr val="FFCCFF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117" autoAdjust="0"/>
    <p:restoredTop sz="97082" autoAdjust="0"/>
  </p:normalViewPr>
  <p:slideViewPr>
    <p:cSldViewPr snapToGrid="0" showGuides="1">
      <p:cViewPr>
        <p:scale>
          <a:sx n="87" d="100"/>
          <a:sy n="87" d="100"/>
        </p:scale>
        <p:origin x="-3114" y="-72"/>
      </p:cViewPr>
      <p:guideLst>
        <p:guide orient="horz" pos="364"/>
        <p:guide pos="22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 b="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b="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684E890-22B1-47FD-B9EE-1B7D2AFF6B52}" type="datetimeFigureOut">
              <a:rPr lang="ko-KR" altLang="en-US"/>
              <a:pPr>
                <a:defRPr/>
              </a:pPr>
              <a:t>2026-09-04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 b="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b="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53E79E9-259F-4AA1-BC22-7B982F87EFC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97986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맑은 고딕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맑은 고딕" pitchFamily="50" charset="-127"/>
              </a:defRPr>
            </a:lvl1pPr>
          </a:lstStyle>
          <a:p>
            <a:pPr>
              <a:defRPr/>
            </a:pPr>
            <a:fld id="{232F09A5-260E-4C7A-98EE-E11AA86A9796}" type="datetimeFigureOut">
              <a:rPr lang="ko-KR" altLang="en-US"/>
              <a:pPr>
                <a:defRPr/>
              </a:pPr>
              <a:t>2026-09-04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981200" y="739775"/>
            <a:ext cx="2773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맑은 고딕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맑은 고딕" pitchFamily="50" charset="-127"/>
              </a:defRPr>
            </a:lvl1pPr>
          </a:lstStyle>
          <a:p>
            <a:pPr>
              <a:defRPr/>
            </a:pPr>
            <a:fld id="{36650AD3-E5E9-4740-91ED-A02CB07797E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56863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819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</a:pPr>
            <a:fld id="{1B74BFA4-98C3-422A-BB57-675848B78B71}" type="slidenum">
              <a:rPr lang="ko-KR" altLang="en-US" smtClean="0">
                <a:solidFill>
                  <a:srgbClr val="FFFFFF"/>
                </a:solidFill>
              </a:rPr>
              <a:pPr eaLnBrk="1" hangingPunct="1">
                <a:spcBef>
                  <a:spcPct val="0"/>
                </a:spcBef>
              </a:pPr>
              <a:t>2</a:t>
            </a:fld>
            <a:endParaRPr lang="ko-KR" altLang="en-US" smtClean="0">
              <a:solidFill>
                <a:srgbClr val="FFFFFF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1686B9-29B8-4AF1-900F-16CCE40EB7BB}" type="datetimeFigureOut">
              <a:rPr lang="ko-KR" altLang="en-US"/>
              <a:pPr>
                <a:defRPr/>
              </a:pPr>
              <a:t>2026-09-04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3E5D42-9F0F-4FE6-A5A4-4BFE4EBCDEA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9513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CEFA88-4A42-4A94-BD27-AA1CCF8EF313}" type="datetimeFigureOut">
              <a:rPr lang="ko-KR" altLang="en-US"/>
              <a:pPr>
                <a:defRPr/>
              </a:pPr>
              <a:t>2026-09-04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0C1DC7-B35B-46BC-B6FB-375DEB6A55E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5023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69450B-A471-49D8-8638-CE90EE507CCB}" type="datetimeFigureOut">
              <a:rPr lang="ko-KR" altLang="en-US"/>
              <a:pPr>
                <a:defRPr/>
              </a:pPr>
              <a:t>2026-09-04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541386-F9D2-4354-902B-4F647B5C485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8684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868BD2-61E2-4D3B-A5B7-299B6A34AA5F}" type="datetimeFigureOut">
              <a:rPr lang="ko-KR" altLang="en-US"/>
              <a:pPr>
                <a:defRPr/>
              </a:pPr>
              <a:t>2026-09-04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9CEEE-9282-443A-9406-94124D6BA17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0249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391233-5315-46D3-AE11-68D4BB44BE0D}" type="datetimeFigureOut">
              <a:rPr lang="ko-KR" altLang="en-US"/>
              <a:pPr>
                <a:defRPr/>
              </a:pPr>
              <a:t>2026-09-04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DF38F4-8D2A-45C4-9F25-B018E5D6848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0585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5DB94-1CC6-47C8-BAFF-7933E2C503A1}" type="datetimeFigureOut">
              <a:rPr lang="ko-KR" altLang="en-US"/>
              <a:pPr>
                <a:defRPr/>
              </a:pPr>
              <a:t>2026-09-04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C12D4E-8C68-4865-8318-F827BD0629A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9483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47A333-CE8D-450F-883E-B4BBEB60AAE7}" type="datetimeFigureOut">
              <a:rPr lang="ko-KR" altLang="en-US"/>
              <a:pPr>
                <a:defRPr/>
              </a:pPr>
              <a:t>2026-09-04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B5EADC-70C4-4EED-87ED-483E682D811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5237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B674E-F000-4410-9AD4-3FA7DCF86C3F}" type="datetimeFigureOut">
              <a:rPr lang="ko-KR" altLang="en-US"/>
              <a:pPr>
                <a:defRPr/>
              </a:pPr>
              <a:t>2026-09-04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5E7900-A109-40EE-9946-1DE7662A6E6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9191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BEDC84-6F44-495D-BF6B-9BA89457E24E}" type="datetimeFigureOut">
              <a:rPr lang="ko-KR" altLang="en-US"/>
              <a:pPr>
                <a:defRPr/>
              </a:pPr>
              <a:t>2026-09-04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CD1CBC-FFB7-49BE-97F5-AE9B5D9B42A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2985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04B62B-8DB7-4C5F-A74E-FD3C8C70748E}" type="datetimeFigureOut">
              <a:rPr lang="ko-KR" altLang="en-US"/>
              <a:pPr>
                <a:defRPr/>
              </a:pPr>
              <a:t>2026-09-04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CAC6E0-5092-4E30-977E-ADA3D1A9494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999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3E2340-7C5C-46CA-B00B-001649CAFF00}" type="datetimeFigureOut">
              <a:rPr lang="ko-KR" altLang="en-US"/>
              <a:pPr>
                <a:defRPr/>
              </a:pPr>
              <a:t>2026-09-04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C25A72-07E5-4EA2-B01B-790A5D42D4E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0543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 b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5611DA8-F16D-4DE9-9900-35F5BE865C86}" type="datetimeFigureOut">
              <a:rPr lang="ko-KR" altLang="en-US"/>
              <a:pPr>
                <a:defRPr/>
              </a:pPr>
              <a:t>2026-09-04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 b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b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FC569913-6CAF-4E76-813E-309C6266007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://www.bon.co.kr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직사각형 1"/>
          <p:cNvSpPr>
            <a:spLocks noChangeArrowheads="1"/>
          </p:cNvSpPr>
          <p:nvPr/>
        </p:nvSpPr>
        <p:spPr bwMode="auto">
          <a:xfrm>
            <a:off x="1730169" y="1362075"/>
            <a:ext cx="3397661" cy="1222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fontAlgn="b" latinLnBrk="0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ko-KR" sz="3600" dirty="0"/>
              <a:t>Spec </a:t>
            </a:r>
            <a:r>
              <a:rPr lang="en-US" altLang="ko-KR" sz="3600" dirty="0" smtClean="0"/>
              <a:t>Sheet</a:t>
            </a:r>
          </a:p>
          <a:p>
            <a:pPr algn="ctr" eaLnBrk="1" fontAlgn="b" latinLnBrk="0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ko-KR" sz="1600" dirty="0" smtClean="0"/>
              <a:t>All </a:t>
            </a:r>
            <a:r>
              <a:rPr lang="en-US" altLang="ko-KR" sz="1600" dirty="0"/>
              <a:t>In One Multimedia Controller</a:t>
            </a:r>
            <a:endParaRPr lang="ko-KR" altLang="ko-KR" sz="1600" dirty="0"/>
          </a:p>
        </p:txBody>
      </p:sp>
      <p:sp>
        <p:nvSpPr>
          <p:cNvPr id="2051" name="직사각형 2"/>
          <p:cNvSpPr>
            <a:spLocks noChangeArrowheads="1"/>
          </p:cNvSpPr>
          <p:nvPr/>
        </p:nvSpPr>
        <p:spPr bwMode="auto">
          <a:xfrm>
            <a:off x="2779713" y="2681288"/>
            <a:ext cx="3429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r" eaLnBrk="1" fontAlgn="b" latinLnBrk="0">
              <a:spcBef>
                <a:spcPct val="0"/>
              </a:spcBef>
              <a:buFontTx/>
              <a:buNone/>
            </a:pPr>
            <a:r>
              <a:rPr lang="en-US" altLang="ko-KR" sz="1400" dirty="0"/>
              <a:t>Model : </a:t>
            </a:r>
            <a:r>
              <a:rPr lang="en-US" altLang="ko-KR" sz="1400" dirty="0" smtClean="0"/>
              <a:t>SRS-2000 </a:t>
            </a:r>
            <a:endParaRPr lang="ko-KR" altLang="ko-KR" sz="1400" dirty="0"/>
          </a:p>
        </p:txBody>
      </p:sp>
      <p:cxnSp>
        <p:nvCxnSpPr>
          <p:cNvPr id="8" name="직선 연결선 7"/>
          <p:cNvCxnSpPr/>
          <p:nvPr/>
        </p:nvCxnSpPr>
        <p:spPr>
          <a:xfrm>
            <a:off x="830263" y="8081963"/>
            <a:ext cx="51974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3" name="Line 7"/>
          <p:cNvSpPr>
            <a:spLocks noChangeShapeType="1"/>
          </p:cNvSpPr>
          <p:nvPr/>
        </p:nvSpPr>
        <p:spPr bwMode="auto">
          <a:xfrm>
            <a:off x="641350" y="2625725"/>
            <a:ext cx="557212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0" name="Text Box 4"/>
          <p:cNvSpPr txBox="1">
            <a:spLocks noChangeArrowheads="1"/>
          </p:cNvSpPr>
          <p:nvPr/>
        </p:nvSpPr>
        <p:spPr bwMode="auto">
          <a:xfrm>
            <a:off x="3101975" y="8239125"/>
            <a:ext cx="1793875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736600" eaLnBrk="0" hangingPunct="0">
              <a:defRPr kumimoji="1" sz="1500">
                <a:solidFill>
                  <a:schemeClr val="tx1"/>
                </a:solidFill>
                <a:latin typeface="우리돋움90C1" pitchFamily="18" charset="-127"/>
                <a:ea typeface="우리돋움90C1" pitchFamily="18" charset="-127"/>
              </a:defRPr>
            </a:lvl1pPr>
            <a:lvl2pPr marL="742950" indent="-285750" defTabSz="736600" eaLnBrk="0" hangingPunct="0">
              <a:defRPr kumimoji="1" sz="1500">
                <a:solidFill>
                  <a:schemeClr val="tx1"/>
                </a:solidFill>
                <a:latin typeface="우리돋움90C1" pitchFamily="18" charset="-127"/>
                <a:ea typeface="우리돋움90C1" pitchFamily="18" charset="-127"/>
              </a:defRPr>
            </a:lvl2pPr>
            <a:lvl3pPr marL="1143000" indent="-228600" defTabSz="736600" eaLnBrk="0" hangingPunct="0">
              <a:defRPr kumimoji="1" sz="1500">
                <a:solidFill>
                  <a:schemeClr val="tx1"/>
                </a:solidFill>
                <a:latin typeface="우리돋움90C1" pitchFamily="18" charset="-127"/>
                <a:ea typeface="우리돋움90C1" pitchFamily="18" charset="-127"/>
              </a:defRPr>
            </a:lvl3pPr>
            <a:lvl4pPr marL="1600200" indent="-228600" defTabSz="736600" eaLnBrk="0" hangingPunct="0">
              <a:defRPr kumimoji="1" sz="1500">
                <a:solidFill>
                  <a:schemeClr val="tx1"/>
                </a:solidFill>
                <a:latin typeface="우리돋움90C1" pitchFamily="18" charset="-127"/>
                <a:ea typeface="우리돋움90C1" pitchFamily="18" charset="-127"/>
              </a:defRPr>
            </a:lvl4pPr>
            <a:lvl5pPr marL="2057400" indent="-228600" defTabSz="736600" eaLnBrk="0" hangingPunct="0">
              <a:defRPr kumimoji="1" sz="1500">
                <a:solidFill>
                  <a:schemeClr val="tx1"/>
                </a:solidFill>
                <a:latin typeface="우리돋움90C1" pitchFamily="18" charset="-127"/>
                <a:ea typeface="우리돋움90C1" pitchFamily="18" charset="-127"/>
              </a:defRPr>
            </a:lvl5pPr>
            <a:lvl6pPr marL="2514600" indent="-228600" defTabSz="736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우리돋움90C1" pitchFamily="18" charset="-127"/>
                <a:ea typeface="우리돋움90C1" pitchFamily="18" charset="-127"/>
              </a:defRPr>
            </a:lvl6pPr>
            <a:lvl7pPr marL="2971800" indent="-228600" defTabSz="736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우리돋움90C1" pitchFamily="18" charset="-127"/>
                <a:ea typeface="우리돋움90C1" pitchFamily="18" charset="-127"/>
              </a:defRPr>
            </a:lvl7pPr>
            <a:lvl8pPr marL="3429000" indent="-228600" defTabSz="736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우리돋움90C1" pitchFamily="18" charset="-127"/>
                <a:ea typeface="우리돋움90C1" pitchFamily="18" charset="-127"/>
              </a:defRPr>
            </a:lvl8pPr>
            <a:lvl9pPr marL="3886200" indent="-228600" defTabSz="736600" eaLnBrk="0" fontAlgn="base" hangingPunct="0">
              <a:spcBef>
                <a:spcPct val="0"/>
              </a:spcBef>
              <a:spcAft>
                <a:spcPct val="0"/>
              </a:spcAft>
              <a:defRPr kumimoji="1" sz="1500">
                <a:solidFill>
                  <a:schemeClr val="tx1"/>
                </a:solidFill>
                <a:latin typeface="우리돋움90C1" pitchFamily="18" charset="-127"/>
                <a:ea typeface="우리돋움90C1" pitchFamily="18" charset="-127"/>
              </a:defRPr>
            </a:lvl9pPr>
          </a:lstStyle>
          <a:p>
            <a:pPr eaLnBrk="1" hangingPunct="1">
              <a:defRPr/>
            </a:pPr>
            <a:r>
              <a:rPr lang="ko-KR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보은전자방송통신</a:t>
            </a:r>
            <a:r>
              <a:rPr lang="en-US" altLang="ko-KR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㈜</a:t>
            </a:r>
          </a:p>
        </p:txBody>
      </p:sp>
      <p:pic>
        <p:nvPicPr>
          <p:cNvPr id="2055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300" y="8256588"/>
            <a:ext cx="720725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833" y="4590408"/>
            <a:ext cx="5353729" cy="26834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직사각형 1"/>
          <p:cNvSpPr>
            <a:spLocks noChangeArrowheads="1"/>
          </p:cNvSpPr>
          <p:nvPr/>
        </p:nvSpPr>
        <p:spPr bwMode="auto">
          <a:xfrm>
            <a:off x="587847" y="665163"/>
            <a:ext cx="8150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fontAlgn="b" latinLnBrk="0">
              <a:spcBef>
                <a:spcPct val="0"/>
              </a:spcBef>
              <a:buFontTx/>
              <a:buNone/>
            </a:pPr>
            <a:r>
              <a:rPr lang="en-US" altLang="ko-KR" sz="1600" dirty="0"/>
              <a:t>Profile</a:t>
            </a:r>
            <a:endParaRPr lang="ko-KR" altLang="ko-KR" sz="1600" dirty="0"/>
          </a:p>
        </p:txBody>
      </p:sp>
      <p:sp>
        <p:nvSpPr>
          <p:cNvPr id="3075" name="직사각형 1"/>
          <p:cNvSpPr>
            <a:spLocks noChangeArrowheads="1"/>
          </p:cNvSpPr>
          <p:nvPr/>
        </p:nvSpPr>
        <p:spPr bwMode="auto">
          <a:xfrm>
            <a:off x="492125" y="2520950"/>
            <a:ext cx="10064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fontAlgn="b" latinLnBrk="0">
              <a:spcBef>
                <a:spcPct val="0"/>
              </a:spcBef>
              <a:buFontTx/>
              <a:buNone/>
            </a:pPr>
            <a:r>
              <a:rPr lang="en-US" altLang="ko-KR" sz="1600"/>
              <a:t>Features</a:t>
            </a:r>
            <a:endParaRPr lang="ko-KR" altLang="ko-KR" sz="1600"/>
          </a:p>
        </p:txBody>
      </p:sp>
      <p:sp>
        <p:nvSpPr>
          <p:cNvPr id="3076" name="Text Box 53"/>
          <p:cNvSpPr txBox="1">
            <a:spLocks noChangeArrowheads="1"/>
          </p:cNvSpPr>
          <p:nvPr/>
        </p:nvSpPr>
        <p:spPr bwMode="auto">
          <a:xfrm>
            <a:off x="646113" y="1128713"/>
            <a:ext cx="5573712" cy="96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7366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defTabSz="73660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defTabSz="736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defTabSz="736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defTabSz="736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defTabSz="736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defTabSz="736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defTabSz="736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defTabSz="736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>
              <a:lnSpc>
                <a:spcPts val="1700"/>
              </a:lnSpc>
              <a:buFont typeface="Arial" pitchFamily="34" charset="0"/>
              <a:buNone/>
            </a:pPr>
            <a:r>
              <a:rPr lang="ko-KR" altLang="en-US" sz="1100" b="0"/>
              <a:t>멀티미디어 통합컨트롤러로 강의실</a:t>
            </a:r>
            <a:r>
              <a:rPr lang="en-US" altLang="ko-KR" sz="1100" b="0"/>
              <a:t>, </a:t>
            </a:r>
            <a:r>
              <a:rPr lang="ko-KR" altLang="en-US" sz="1100" b="0"/>
              <a:t>회의실</a:t>
            </a:r>
            <a:r>
              <a:rPr lang="en-US" altLang="ko-KR" sz="1100" b="0"/>
              <a:t>, </a:t>
            </a:r>
            <a:r>
              <a:rPr lang="ko-KR" altLang="en-US" sz="1100" b="0"/>
              <a:t>소강당에서 컴퓨터를 이용한 스마트 교육 시스템 구축을 위해 주로 전자교탁내에 장착되어 영상</a:t>
            </a:r>
            <a:r>
              <a:rPr lang="en-US" altLang="ko-KR" sz="1100" b="0"/>
              <a:t>/</a:t>
            </a:r>
            <a:r>
              <a:rPr lang="ko-KR" altLang="en-US" sz="1100" b="0"/>
              <a:t>음향 기기의 입출력 제어</a:t>
            </a:r>
            <a:r>
              <a:rPr lang="en-US" altLang="ko-KR" sz="1100" b="0"/>
              <a:t>, </a:t>
            </a:r>
            <a:r>
              <a:rPr lang="ko-KR" altLang="en-US" sz="1100" b="0"/>
              <a:t>프로젝트</a:t>
            </a:r>
            <a:r>
              <a:rPr lang="en-US" altLang="ko-KR" sz="1100" b="0"/>
              <a:t> </a:t>
            </a:r>
            <a:r>
              <a:rPr lang="ko-KR" altLang="en-US" sz="1100" b="0"/>
              <a:t>제어</a:t>
            </a:r>
            <a:r>
              <a:rPr lang="en-US" altLang="ko-KR" sz="1100" b="0"/>
              <a:t>, </a:t>
            </a:r>
            <a:r>
              <a:rPr lang="ko-KR" altLang="en-US" sz="1100" b="0"/>
              <a:t>전동스크린 제어등 교탁과 연결된 기기들을 제어합니다</a:t>
            </a:r>
            <a:r>
              <a:rPr lang="en-US" altLang="ko-KR" sz="1100" b="0"/>
              <a:t>.</a:t>
            </a:r>
            <a:r>
              <a:rPr lang="ko-KR" altLang="en-US" sz="1100" b="0"/>
              <a:t>  내장된 저장장치를 통해 강의녹화와 유튜브 실시간 인터넷 방송도 가능합니다</a:t>
            </a:r>
            <a:r>
              <a:rPr lang="en-US" altLang="ko-KR" sz="1100" b="0"/>
              <a:t>.</a:t>
            </a:r>
            <a:endParaRPr lang="ko-KR" altLang="ko-KR" sz="1100" b="0"/>
          </a:p>
        </p:txBody>
      </p:sp>
      <p:sp>
        <p:nvSpPr>
          <p:cNvPr id="3077" name="직사각형 5"/>
          <p:cNvSpPr>
            <a:spLocks noChangeArrowheads="1"/>
          </p:cNvSpPr>
          <p:nvPr/>
        </p:nvSpPr>
        <p:spPr bwMode="auto">
          <a:xfrm>
            <a:off x="646113" y="2865438"/>
            <a:ext cx="5788025" cy="354558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lnSpc>
                <a:spcPct val="2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ko-KR" altLang="en-US" sz="1100" dirty="0" err="1"/>
              <a:t>멀티뷰</a:t>
            </a:r>
            <a:r>
              <a:rPr lang="ko-KR" altLang="en-US" sz="1100" dirty="0"/>
              <a:t> 화면 </a:t>
            </a:r>
            <a:r>
              <a:rPr lang="ko-KR" altLang="en-US" sz="1100" dirty="0" err="1"/>
              <a:t>구성후</a:t>
            </a:r>
            <a:r>
              <a:rPr lang="ko-KR" altLang="en-US" sz="1100" dirty="0"/>
              <a:t> 실시간 인터넷</a:t>
            </a:r>
            <a:r>
              <a:rPr lang="en-US" altLang="ko-KR" sz="1100" dirty="0"/>
              <a:t>(</a:t>
            </a:r>
            <a:r>
              <a:rPr lang="ko-KR" altLang="en-US" sz="1100" dirty="0" err="1"/>
              <a:t>유튜브</a:t>
            </a:r>
            <a:r>
              <a:rPr lang="en-US" altLang="ko-KR" sz="1100" dirty="0"/>
              <a:t>)</a:t>
            </a:r>
            <a:r>
              <a:rPr lang="ko-KR" altLang="en-US" sz="1100" dirty="0"/>
              <a:t> 방송</a:t>
            </a:r>
            <a:endParaRPr lang="en-US" altLang="ko-KR" sz="1100" dirty="0"/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ko-KR" altLang="en-US" sz="1100" dirty="0"/>
              <a:t>강의 저장녹화 및 녹화 파일전송</a:t>
            </a:r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en-US" altLang="ko-KR" sz="1100" dirty="0" smtClean="0"/>
              <a:t>2 </a:t>
            </a:r>
            <a:r>
              <a:rPr lang="en-US" altLang="ko-KR" sz="1100" dirty="0"/>
              <a:t>x </a:t>
            </a:r>
            <a:r>
              <a:rPr lang="en-US" altLang="ko-KR" sz="1100" dirty="0" smtClean="0"/>
              <a:t>80W </a:t>
            </a:r>
            <a:r>
              <a:rPr lang="en-US" altLang="ko-KR" sz="1100" dirty="0"/>
              <a:t>2</a:t>
            </a:r>
            <a:r>
              <a:rPr lang="ko-KR" altLang="en-US" sz="1100" dirty="0"/>
              <a:t>채널 앰프 내장</a:t>
            </a:r>
            <a:endParaRPr lang="en-US" altLang="ko-KR" sz="1100" dirty="0"/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ko-KR" altLang="en-US" sz="1100" dirty="0"/>
              <a:t>원격 모니터링 및 원격 </a:t>
            </a:r>
            <a:r>
              <a:rPr lang="ko-KR" altLang="en-US" sz="1100" dirty="0" smtClean="0"/>
              <a:t>제어</a:t>
            </a:r>
            <a:endParaRPr lang="en-US" altLang="ko-KR" sz="1100" dirty="0"/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en-US" altLang="ko-KR" sz="1100" b="0" dirty="0" smtClean="0"/>
              <a:t>PTZ </a:t>
            </a:r>
            <a:r>
              <a:rPr lang="ko-KR" altLang="en-US" sz="1100" b="0" dirty="0"/>
              <a:t>카메라 제어와 </a:t>
            </a:r>
            <a:r>
              <a:rPr lang="ko-KR" altLang="en-US" sz="1100" b="0" dirty="0" err="1"/>
              <a:t>프리셋</a:t>
            </a:r>
            <a:r>
              <a:rPr lang="ko-KR" altLang="en-US" sz="1100" b="0" dirty="0"/>
              <a:t> 기능</a:t>
            </a:r>
            <a:endParaRPr lang="en-US" altLang="ko-KR" sz="1100" b="0" dirty="0"/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en-US" altLang="ko-KR" sz="1100" b="0" dirty="0" smtClean="0"/>
              <a:t>LAN </a:t>
            </a:r>
            <a:r>
              <a:rPr lang="en-US" altLang="ko-KR" sz="1100" b="0" dirty="0"/>
              <a:t>1Gbps, Hub </a:t>
            </a:r>
            <a:r>
              <a:rPr lang="ko-KR" altLang="en-US" sz="1100" b="0" dirty="0"/>
              <a:t>기능</a:t>
            </a:r>
            <a:endParaRPr lang="en-US" altLang="ko-KR" sz="1100" b="0" dirty="0"/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ko-KR" altLang="en-US" sz="1100" b="0" dirty="0" err="1"/>
              <a:t>이더넷을</a:t>
            </a:r>
            <a:r>
              <a:rPr lang="ko-KR" altLang="en-US" sz="1100" b="0" dirty="0"/>
              <a:t> 통한 </a:t>
            </a:r>
            <a:r>
              <a:rPr lang="en-US" altLang="ko-KR" sz="1100" b="0" dirty="0"/>
              <a:t>PC </a:t>
            </a:r>
            <a:r>
              <a:rPr lang="ko-KR" altLang="en-US" sz="1100" b="0" dirty="0"/>
              <a:t>원격 제어</a:t>
            </a:r>
            <a:r>
              <a:rPr lang="en-US" altLang="ko-KR" sz="1100" b="0" dirty="0"/>
              <a:t>(</a:t>
            </a:r>
            <a:r>
              <a:rPr lang="ko-KR" altLang="en-US" sz="1100" b="0" dirty="0"/>
              <a:t>원격 제어프로그램 제공</a:t>
            </a:r>
            <a:r>
              <a:rPr lang="en-US" altLang="ko-KR" sz="1100" b="0" dirty="0" smtClean="0"/>
              <a:t>)</a:t>
            </a:r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Font typeface="Arial" pitchFamily="34" charset="0"/>
              <a:buNone/>
            </a:pPr>
            <a:endParaRPr lang="en-US" altLang="ko-KR" sz="1100" b="0" dirty="0"/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Font typeface="Arial" pitchFamily="34" charset="0"/>
              <a:buNone/>
            </a:pPr>
            <a:endParaRPr lang="en-US" altLang="ko-KR" sz="1100" b="0" dirty="0" smtClean="0"/>
          </a:p>
          <a:p>
            <a:pPr>
              <a:buNone/>
            </a:pPr>
            <a:r>
              <a:rPr lang="ko-KR" altLang="en-US" sz="1100" b="0" dirty="0" smtClean="0"/>
              <a:t>★ </a:t>
            </a:r>
            <a:r>
              <a:rPr lang="en-US" altLang="ko-KR" sz="1100" b="0" dirty="0" smtClean="0"/>
              <a:t>HDMI </a:t>
            </a:r>
            <a:r>
              <a:rPr lang="ko-KR" altLang="en-US" sz="1100" b="0" dirty="0" err="1"/>
              <a:t>장거리전송시</a:t>
            </a:r>
            <a:r>
              <a:rPr lang="ko-KR" altLang="en-US" sz="1100" b="0" dirty="0"/>
              <a:t> 입력 최대 </a:t>
            </a:r>
            <a:r>
              <a:rPr lang="en-US" altLang="ko-KR" sz="1100" b="0" dirty="0"/>
              <a:t>20m, </a:t>
            </a:r>
            <a:r>
              <a:rPr lang="ko-KR" altLang="en-US" sz="1100" b="0" dirty="0"/>
              <a:t>출력 최대 </a:t>
            </a:r>
            <a:r>
              <a:rPr lang="en-US" altLang="ko-KR" sz="1100" b="0" dirty="0"/>
              <a:t>20m.</a:t>
            </a:r>
          </a:p>
          <a:p>
            <a:pPr>
              <a:buNone/>
            </a:pPr>
            <a:r>
              <a:rPr lang="en-US" altLang="ko-KR" sz="1100" b="0" dirty="0" smtClean="0"/>
              <a:t>    (</a:t>
            </a:r>
            <a:r>
              <a:rPr lang="en-US" altLang="ko-KR" sz="1100" b="0" dirty="0"/>
              <a:t>Cable </a:t>
            </a:r>
            <a:r>
              <a:rPr lang="ko-KR" altLang="en-US" sz="1100" b="0" dirty="0"/>
              <a:t>규격</a:t>
            </a:r>
            <a:r>
              <a:rPr lang="en-US" altLang="ko-KR" sz="1100" b="0" dirty="0"/>
              <a:t>:24AWG</a:t>
            </a:r>
            <a:r>
              <a:rPr lang="ko-KR" altLang="en-US" sz="1100" b="0" dirty="0"/>
              <a:t>사용시</a:t>
            </a:r>
            <a:r>
              <a:rPr lang="en-US" altLang="ko-KR" sz="1100" b="0" dirty="0"/>
              <a:t>_HDMI </a:t>
            </a:r>
            <a:r>
              <a:rPr lang="ko-KR" altLang="en-US" sz="1100" b="0" dirty="0" err="1"/>
              <a:t>젠더</a:t>
            </a:r>
            <a:r>
              <a:rPr lang="ko-KR" altLang="en-US" sz="1100" b="0" dirty="0"/>
              <a:t> 는 신호 손실 발생으로 권장 안 함</a:t>
            </a:r>
            <a:r>
              <a:rPr lang="en-US" altLang="ko-KR" sz="1100" b="0" dirty="0" smtClean="0"/>
              <a:t>)</a:t>
            </a:r>
            <a:endParaRPr lang="en-US" altLang="ko-KR" sz="11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직사각형 1"/>
          <p:cNvSpPr>
            <a:spLocks noChangeArrowheads="1"/>
          </p:cNvSpPr>
          <p:nvPr/>
        </p:nvSpPr>
        <p:spPr bwMode="auto">
          <a:xfrm>
            <a:off x="252413" y="787400"/>
            <a:ext cx="15938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latinLnBrk="0" hangingPunct="1">
              <a:spcBef>
                <a:spcPct val="0"/>
              </a:spcBef>
              <a:buFontTx/>
              <a:buNone/>
            </a:pPr>
            <a:r>
              <a:rPr lang="en-US" altLang="ko-KR" sz="1600"/>
              <a:t>Specifications </a:t>
            </a:r>
            <a:endParaRPr lang="ko-KR" altLang="ko-KR" sz="1600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0437985"/>
              </p:ext>
            </p:extLst>
          </p:nvPr>
        </p:nvGraphicFramePr>
        <p:xfrm>
          <a:off x="519113" y="1346884"/>
          <a:ext cx="6115050" cy="61992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24921"/>
                <a:gridCol w="3990129"/>
              </a:tblGrid>
              <a:tr h="21599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Spec item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2000" marR="36000" marT="893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Details</a:t>
                      </a:r>
                      <a:endParaRPr lang="en-US" altLang="ko-KR" sz="10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893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5998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Input</a:t>
                      </a:r>
                      <a:endParaRPr lang="en-US" sz="10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72000" marR="36000" marT="893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3 x HDMI + 2 x CAMERA_IN</a:t>
                      </a:r>
                      <a:endParaRPr lang="en-US" altLang="ko-KR" sz="1000" kern="0" spc="0" dirty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893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5998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Output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2000" marR="36000" marT="893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x HDMI + 1 x MONITORING</a:t>
                      </a:r>
                    </a:p>
                  </a:txBody>
                  <a:tcPr marL="36000" marR="36000" marT="893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5998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Audio Input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2000" marR="36000" marT="893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x Phone</a:t>
                      </a:r>
                      <a:r>
                        <a:rPr lang="en-US" altLang="ko-KR" sz="1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Jack, Stereo</a:t>
                      </a:r>
                    </a:p>
                  </a:txBody>
                  <a:tcPr marL="36000" marR="36000" marT="893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5998">
                <a:tc>
                  <a:txBody>
                    <a:bodyPr/>
                    <a:lstStyle/>
                    <a:p>
                      <a:pPr algn="l" rtl="0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2000" marR="36000" marT="893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ko-KR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x Mic Jack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893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5998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Audio Output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2000" marR="36000" marT="893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x Phone + 2 x RCA</a:t>
                      </a:r>
                      <a:r>
                        <a:rPr lang="en-US" altLang="ko-KR" sz="1000" b="0" i="0" u="none" strike="noStrike" baseline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Jack, Stereo</a:t>
                      </a:r>
                      <a:endParaRPr lang="en-US" altLang="ko-KR" sz="1000" b="0" i="0" u="none" strike="noStrike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893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5998">
                <a:tc>
                  <a:txBody>
                    <a:bodyPr/>
                    <a:lstStyle/>
                    <a:p>
                      <a:pPr algn="l" rtl="0" fontAlgn="ctr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2000" marR="36000" marT="893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ko-KR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 x Speaker(2 x 80W)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893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5998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u="none" strike="noStrike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HDMI</a:t>
                      </a:r>
                      <a:r>
                        <a:rPr lang="en-US" sz="1000" u="none" strike="noStrike" baseline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000" u="none" strike="noStrike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Input </a:t>
                      </a: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Format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2000" marR="36000" marT="893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1920*1080(60p</a:t>
                      </a: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59.94p, 50p),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893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5998">
                <a:tc>
                  <a:txBody>
                    <a:bodyPr/>
                    <a:lstStyle/>
                    <a:p>
                      <a:pPr algn="l" rtl="0" fontAlgn="t"/>
                      <a:endParaRPr lang="ko-KR" alt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2000" marR="36000" marT="893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n-NO" sz="10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1920*1080(60i</a:t>
                      </a:r>
                      <a:r>
                        <a:rPr lang="nn-NO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59.94i, </a:t>
                      </a:r>
                      <a:r>
                        <a:rPr lang="nn-NO" sz="10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50i,</a:t>
                      </a:r>
                      <a:r>
                        <a:rPr lang="nn-NO" sz="10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nn-NO" sz="10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30p</a:t>
                      </a:r>
                      <a:r>
                        <a:rPr lang="nn-NO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29.97p, 25p, 24p, 23.98p)</a:t>
                      </a:r>
                      <a:endParaRPr lang="nn-NO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893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5998">
                <a:tc>
                  <a:txBody>
                    <a:bodyPr/>
                    <a:lstStyle/>
                    <a:p>
                      <a:pPr algn="l" rtl="0" fontAlgn="t"/>
                      <a:endParaRPr lang="ko-KR" alt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2000" marR="36000" marT="893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n-NO" sz="10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1280*720(60p</a:t>
                      </a:r>
                      <a:r>
                        <a:rPr lang="nn-NO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nn-NO" sz="10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59.94p,</a:t>
                      </a:r>
                      <a:r>
                        <a:rPr lang="nn-NO" sz="10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nn-NO" sz="10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50p)</a:t>
                      </a:r>
                      <a:endParaRPr lang="nn-NO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893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5998">
                <a:tc>
                  <a:txBody>
                    <a:bodyPr/>
                    <a:lstStyle/>
                    <a:p>
                      <a:pPr algn="l" rtl="0" fontAlgn="t"/>
                      <a:endParaRPr lang="ko-KR" alt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2000" marR="36000" marT="893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NTSC, PAL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893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5597"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100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7 </a:t>
                      </a:r>
                      <a:r>
                        <a:rPr lang="en-US" sz="100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x</a:t>
                      </a:r>
                      <a:r>
                        <a:rPr lang="en-US" sz="100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USB</a:t>
                      </a:r>
                      <a:endParaRPr lang="ko-KR" sz="1000" dirty="0">
                        <a:solidFill>
                          <a:srgbClr val="FF0000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72000" marR="36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fr-FR" altLang="ko-KR" sz="100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2 x USB</a:t>
                      </a:r>
                      <a:r>
                        <a:rPr lang="fr-FR" altLang="ko-KR" sz="1000" baseline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_Select + 4 x </a:t>
                      </a:r>
                      <a:r>
                        <a:rPr lang="en-US" altLang="ko-KR" sz="1000" baseline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USB_Hub + UPDATE</a:t>
                      </a:r>
                      <a:endParaRPr lang="ko-KR" altLang="ko-KR" sz="1000" dirty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  <a:cs typeface="Times New Roman"/>
                      </a:endParaRPr>
                    </a:p>
                  </a:txBody>
                  <a:tcPr marL="36000" marR="36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524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</a:t>
                      </a:r>
                      <a:r>
                        <a:rPr lang="en-US" sz="10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 Ethernet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2000" marR="36000" marT="893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ko-KR" sz="10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 x</a:t>
                      </a:r>
                      <a:r>
                        <a:rPr lang="en-US" altLang="ko-KR" sz="10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Lan_In</a:t>
                      </a:r>
                      <a:r>
                        <a:rPr lang="en-US" altLang="ko-KR" sz="10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+ </a:t>
                      </a:r>
                      <a:r>
                        <a:rPr lang="en-US" altLang="ko-KR" sz="10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 x </a:t>
                      </a:r>
                      <a:r>
                        <a:rPr lang="en-US" altLang="ko-KR" sz="100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Lan_Select</a:t>
                      </a:r>
                      <a:r>
                        <a:rPr lang="en-US" altLang="ko-KR" sz="100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893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524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</a:t>
                      </a:r>
                      <a:r>
                        <a:rPr lang="en-US" sz="10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 Serial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2000" marR="36000" marT="893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2xRS-232C + 1xRS-485 + 2xRJ-45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893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524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x</a:t>
                      </a:r>
                      <a:r>
                        <a:rPr lang="en-US" sz="1000" b="0" i="0" u="none" strike="noStrike" baseline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Control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2000" marR="36000" marT="893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 x Up/Dn + 1 x Switch, Screen/Elevation/Switch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893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524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x IR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2000" marR="36000" marT="893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x IR_In + 2 x IR_Out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893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524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Power </a:t>
                      </a:r>
                      <a:r>
                        <a:rPr lang="en-US" sz="10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Requirement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2000" marR="36000" marT="893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24V,</a:t>
                      </a:r>
                      <a:r>
                        <a:rPr lang="en-US" altLang="ko-KR" sz="1000" kern="0" spc="0" baseline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7.5A</a:t>
                      </a:r>
                      <a:endParaRPr lang="en-US" altLang="ko-KR" sz="10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893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524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Power </a:t>
                      </a:r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Consumption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2000" marR="36000" marT="893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T.B.D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893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524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Operating </a:t>
                      </a:r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Temperature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2000" marR="36000" marT="893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0~40°C(32~104°F</a:t>
                      </a: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893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524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Operating </a:t>
                      </a:r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Humidity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2000" marR="36000" marT="893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20~80</a:t>
                      </a:r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% RH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893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524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Product </a:t>
                      </a:r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Wight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2000" marR="36000" marT="893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3.8Kg(7</a:t>
                      </a:r>
                      <a:r>
                        <a:rPr lang="ko-KR" altLang="en-US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인치 패드 포함</a:t>
                      </a:r>
                      <a:r>
                        <a:rPr lang="en-US" altLang="ko-KR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893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524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Package </a:t>
                      </a:r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Wight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2000" marR="36000" marT="893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ko-KR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T.B.D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893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524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u="none" strike="noStrike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Dimensions(W*H*D</a:t>
                      </a:r>
                      <a:r>
                        <a:rPr lang="en-US" sz="10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2000" marR="36000" marT="893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440*44*250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8937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직사각형 1"/>
          <p:cNvSpPr>
            <a:spLocks noChangeArrowheads="1"/>
          </p:cNvSpPr>
          <p:nvPr/>
        </p:nvSpPr>
        <p:spPr bwMode="auto">
          <a:xfrm>
            <a:off x="466725" y="803275"/>
            <a:ext cx="8731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latinLnBrk="0" hangingPunct="1">
              <a:spcBef>
                <a:spcPct val="0"/>
              </a:spcBef>
              <a:buFontTx/>
              <a:buNone/>
            </a:pPr>
            <a:r>
              <a:rPr lang="ko-KR" altLang="en-US" sz="1600"/>
              <a:t>구성품</a:t>
            </a:r>
            <a:r>
              <a:rPr lang="en-US" altLang="ko-KR" sz="1600"/>
              <a:t> </a:t>
            </a:r>
            <a:endParaRPr lang="ko-KR" altLang="ko-KR" sz="1600"/>
          </a:p>
        </p:txBody>
      </p:sp>
      <p:sp>
        <p:nvSpPr>
          <p:cNvPr id="5123" name="직사각형 1"/>
          <p:cNvSpPr>
            <a:spLocks noChangeArrowheads="1"/>
          </p:cNvSpPr>
          <p:nvPr/>
        </p:nvSpPr>
        <p:spPr bwMode="auto">
          <a:xfrm>
            <a:off x="482600" y="5132388"/>
            <a:ext cx="8572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latinLnBrk="0" hangingPunct="1">
              <a:spcBef>
                <a:spcPct val="0"/>
              </a:spcBef>
              <a:buFontTx/>
              <a:buNone/>
            </a:pPr>
            <a:r>
              <a:rPr lang="en-US" altLang="ko-KR" sz="1600"/>
              <a:t>Option</a:t>
            </a:r>
            <a:endParaRPr lang="ko-KR" altLang="ko-KR" sz="1600"/>
          </a:p>
        </p:txBody>
      </p: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3020424"/>
              </p:ext>
            </p:extLst>
          </p:nvPr>
        </p:nvGraphicFramePr>
        <p:xfrm>
          <a:off x="895350" y="1323975"/>
          <a:ext cx="5219700" cy="20097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81175"/>
                <a:gridCol w="3438525"/>
              </a:tblGrid>
              <a:tr h="3206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 smtClean="0">
                          <a:effectLst/>
                          <a:latin typeface="+mn-lt"/>
                        </a:rPr>
                        <a:t>Main 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Kit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Control PAD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u="none" strike="noStrike" smtClean="0">
                          <a:effectLst/>
                          <a:latin typeface="+mn-lt"/>
                        </a:rPr>
                        <a:t>Adaptor</a:t>
                      </a:r>
                      <a:endParaRPr lang="en-US" altLang="ko-KR" sz="1100" b="0" i="0" u="none" strike="noStrike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 smtClean="0">
                          <a:effectLst/>
                          <a:latin typeface="+mn-lt"/>
                        </a:rPr>
                        <a:t>Simple Manual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LAN Cable(PAD</a:t>
                      </a:r>
                      <a:r>
                        <a:rPr lang="en-US" sz="1100" b="0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ko-KR" altLang="en-US" sz="1100" b="0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연결용</a:t>
                      </a:r>
                      <a:r>
                        <a:rPr lang="en-US" altLang="ko-KR" sz="1100" b="0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Manual</a:t>
                      </a:r>
                      <a:r>
                        <a:rPr lang="en-US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USB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137" name="Rectangle 1"/>
          <p:cNvSpPr>
            <a:spLocks noChangeArrowheads="1"/>
          </p:cNvSpPr>
          <p:nvPr/>
        </p:nvSpPr>
        <p:spPr bwMode="auto">
          <a:xfrm>
            <a:off x="587375" y="6140450"/>
            <a:ext cx="5267325" cy="265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74901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385D8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rIns="0" anchor="ctr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latinLnBrk="0">
              <a:lnSpc>
                <a:spcPts val="15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en-US" altLang="ko-KR" sz="1000" b="0">
                <a:cs typeface="Arial" pitchFamily="34" charset="0"/>
              </a:rPr>
              <a:t>* </a:t>
            </a:r>
            <a:r>
              <a:rPr lang="ko-KR" altLang="en-US" sz="1000" b="0">
                <a:cs typeface="Arial" pitchFamily="34" charset="0"/>
              </a:rPr>
              <a:t>본 사양은 시스템 개선</a:t>
            </a:r>
            <a:r>
              <a:rPr lang="en-US" altLang="ko-KR" sz="1000" b="0">
                <a:cs typeface="Arial" pitchFamily="34" charset="0"/>
              </a:rPr>
              <a:t>, </a:t>
            </a:r>
            <a:r>
              <a:rPr lang="ko-KR" altLang="en-US" sz="1000" b="0">
                <a:cs typeface="Arial" pitchFamily="34" charset="0"/>
              </a:rPr>
              <a:t>품질향상을 위하여 별도의 예고 없이 수정될 수 있습니다</a:t>
            </a:r>
            <a:r>
              <a:rPr lang="en-US" altLang="ko-KR" sz="1000" b="0"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직사각형 1"/>
          <p:cNvSpPr>
            <a:spLocks noChangeArrowheads="1"/>
          </p:cNvSpPr>
          <p:nvPr/>
        </p:nvSpPr>
        <p:spPr bwMode="auto">
          <a:xfrm>
            <a:off x="88900" y="352425"/>
            <a:ext cx="30162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fontAlgn="b" latinLnBrk="0">
              <a:spcBef>
                <a:spcPct val="0"/>
              </a:spcBef>
              <a:buFontTx/>
              <a:buNone/>
            </a:pPr>
            <a:r>
              <a:rPr lang="ko-KR" altLang="ko-KR" sz="1600">
                <a:solidFill>
                  <a:srgbClr val="000000"/>
                </a:solidFill>
              </a:rPr>
              <a:t>외관</a:t>
            </a:r>
            <a:r>
              <a:rPr lang="en-US" altLang="ko-KR" sz="1600">
                <a:solidFill>
                  <a:srgbClr val="000000"/>
                </a:solidFill>
              </a:rPr>
              <a:t> </a:t>
            </a:r>
            <a:r>
              <a:rPr lang="ko-KR" altLang="ko-KR" sz="1600">
                <a:solidFill>
                  <a:srgbClr val="000000"/>
                </a:solidFill>
              </a:rPr>
              <a:t>구조</a:t>
            </a:r>
          </a:p>
        </p:txBody>
      </p:sp>
      <p:sp>
        <p:nvSpPr>
          <p:cNvPr id="6147" name="직사각형 2"/>
          <p:cNvSpPr>
            <a:spLocks noChangeArrowheads="1"/>
          </p:cNvSpPr>
          <p:nvPr/>
        </p:nvSpPr>
        <p:spPr bwMode="auto">
          <a:xfrm>
            <a:off x="782638" y="7031038"/>
            <a:ext cx="13970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ko-KR" sz="1200">
                <a:solidFill>
                  <a:srgbClr val="000000"/>
                </a:solidFill>
              </a:rPr>
              <a:t>Dimension Table</a:t>
            </a:r>
            <a:endParaRPr lang="ko-KR" altLang="en-US" sz="1200">
              <a:solidFill>
                <a:srgbClr val="000000"/>
              </a:solidFill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7877725"/>
              </p:ext>
            </p:extLst>
          </p:nvPr>
        </p:nvGraphicFramePr>
        <p:xfrm>
          <a:off x="796925" y="7358063"/>
          <a:ext cx="5126039" cy="51435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552814"/>
                <a:gridCol w="474709"/>
                <a:gridCol w="699443"/>
                <a:gridCol w="699443"/>
                <a:gridCol w="699443"/>
                <a:gridCol w="1000187"/>
              </a:tblGrid>
              <a:tr h="228700">
                <a:tc>
                  <a:txBody>
                    <a:bodyPr/>
                    <a:lstStyle/>
                    <a:p>
                      <a:pPr algn="ctr" fontAlgn="b" latinLnBrk="0" hangingPunct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MODEL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8584" marR="685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 latinLnBrk="0" hangingPunct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Unit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8584" marR="685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 latinLnBrk="0" hangingPunct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W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8584" marR="685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 latinLnBrk="0" hangingPunct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H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8584" marR="685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 latinLnBrk="0" hangingPunct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D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8584" marR="685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 latinLnBrk="0" hangingPunct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Remark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8584" marR="685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5650">
                <a:tc>
                  <a:txBody>
                    <a:bodyPr/>
                    <a:lstStyle/>
                    <a:p>
                      <a:pPr indent="62865" algn="ctr" fontAlgn="b" latinLnBrk="0" hangingPunct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SRS-2000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8584" marR="685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 latinLnBrk="0" hangingPunct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mm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8584" marR="685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 latinLnBrk="0" hangingPunct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440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8584" marR="685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 latinLnBrk="0" hangingPunct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44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8584" marR="685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 latinLnBrk="0" hangingPunct="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1000" dirty="0" smtClean="0"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Times New Roman"/>
                        </a:rPr>
                        <a:t>250</a:t>
                      </a: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8584" marR="685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0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sz="1000" dirty="0"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Times New Roman"/>
                      </a:endParaRPr>
                    </a:p>
                  </a:txBody>
                  <a:tcPr marL="68584" marR="6858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597025" y="7900988"/>
            <a:ext cx="3651250" cy="106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74901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385D8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71438" indent="71438" algn="l" defTabSz="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algn="l" defTabSz="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algn="l" defTabSz="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algn="l" defTabSz="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algn="l" defTabSz="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defTabSz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defTabSz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defTabSz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defTabSz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ko-KR" sz="1400" dirty="0" smtClean="0">
                <a:solidFill>
                  <a:prstClr val="black"/>
                </a:solidFill>
                <a:cs typeface="Arial" pitchFamily="34" charset="0"/>
              </a:rPr>
              <a:t>Manufacturer : BON Electronics, Inc.</a:t>
            </a:r>
          </a:p>
          <a:p>
            <a:pPr>
              <a:lnSpc>
                <a:spcPts val="500"/>
              </a:lnSpc>
              <a:spcBef>
                <a:spcPct val="0"/>
              </a:spcBef>
              <a:buFontTx/>
              <a:buNone/>
              <a:defRPr/>
            </a:pPr>
            <a:endParaRPr lang="en-US" altLang="ko-KR" sz="800" dirty="0" smtClean="0">
              <a:solidFill>
                <a:prstClr val="black"/>
              </a:solidFill>
              <a:cs typeface="Arial" pitchFamily="34" charset="0"/>
            </a:endParaRPr>
          </a:p>
          <a:p>
            <a:pPr indent="0">
              <a:buFont typeface="Arial" pitchFamily="34" charset="0"/>
              <a:buNone/>
              <a:defRPr/>
            </a:pPr>
            <a:r>
              <a:rPr lang="en-US" altLang="ko-KR" sz="800" dirty="0" smtClean="0">
                <a:solidFill>
                  <a:prstClr val="black"/>
                </a:solidFill>
              </a:rPr>
              <a:t>  [</a:t>
            </a:r>
            <a:r>
              <a:rPr lang="ko-KR" altLang="ko-KR" sz="800" dirty="0" smtClean="0">
                <a:solidFill>
                  <a:prstClr val="black"/>
                </a:solidFill>
              </a:rPr>
              <a:t>연구소</a:t>
            </a:r>
            <a:r>
              <a:rPr lang="en-US" altLang="ko-KR" sz="800" dirty="0" smtClean="0">
                <a:solidFill>
                  <a:prstClr val="black"/>
                </a:solidFill>
              </a:rPr>
              <a:t>/</a:t>
            </a:r>
            <a:r>
              <a:rPr lang="ko-KR" altLang="ko-KR" sz="800" dirty="0" smtClean="0">
                <a:solidFill>
                  <a:prstClr val="black"/>
                </a:solidFill>
              </a:rPr>
              <a:t>공장</a:t>
            </a:r>
            <a:r>
              <a:rPr lang="en-US" altLang="ko-KR" sz="800" dirty="0" smtClean="0">
                <a:solidFill>
                  <a:prstClr val="black"/>
                </a:solidFill>
              </a:rPr>
              <a:t>] </a:t>
            </a:r>
            <a:r>
              <a:rPr lang="ko-KR" altLang="ko-KR" sz="800" dirty="0" smtClean="0">
                <a:solidFill>
                  <a:prstClr val="black"/>
                </a:solidFill>
              </a:rPr>
              <a:t>서울시 강서구 </a:t>
            </a:r>
            <a:r>
              <a:rPr lang="ko-KR" altLang="ko-KR" sz="800" dirty="0" err="1" smtClean="0">
                <a:solidFill>
                  <a:prstClr val="black"/>
                </a:solidFill>
              </a:rPr>
              <a:t>양천로</a:t>
            </a:r>
            <a:r>
              <a:rPr lang="en-US" altLang="ko-KR" sz="800" dirty="0" smtClean="0">
                <a:solidFill>
                  <a:prstClr val="black"/>
                </a:solidFill>
              </a:rPr>
              <a:t> 57</a:t>
            </a:r>
            <a:r>
              <a:rPr lang="ko-KR" altLang="ko-KR" sz="800" dirty="0" smtClean="0">
                <a:solidFill>
                  <a:prstClr val="black"/>
                </a:solidFill>
              </a:rPr>
              <a:t>길</a:t>
            </a:r>
            <a:r>
              <a:rPr lang="en-US" altLang="ko-KR" sz="800" dirty="0" smtClean="0">
                <a:solidFill>
                  <a:prstClr val="black"/>
                </a:solidFill>
              </a:rPr>
              <a:t> 26 </a:t>
            </a:r>
            <a:r>
              <a:rPr lang="ko-KR" altLang="ko-KR" sz="800" dirty="0" err="1" smtClean="0">
                <a:solidFill>
                  <a:prstClr val="black"/>
                </a:solidFill>
              </a:rPr>
              <a:t>비젼타워</a:t>
            </a:r>
            <a:r>
              <a:rPr lang="en-US" altLang="ko-KR" sz="800" dirty="0" smtClean="0">
                <a:solidFill>
                  <a:prstClr val="black"/>
                </a:solidFill>
              </a:rPr>
              <a:t> 7</a:t>
            </a:r>
            <a:r>
              <a:rPr lang="ko-KR" altLang="ko-KR" sz="800" dirty="0" smtClean="0">
                <a:solidFill>
                  <a:prstClr val="black"/>
                </a:solidFill>
              </a:rPr>
              <a:t>층</a:t>
            </a:r>
          </a:p>
          <a:p>
            <a:pPr indent="0">
              <a:buFont typeface="Arial" pitchFamily="34" charset="0"/>
              <a:buNone/>
              <a:defRPr/>
            </a:pPr>
            <a:r>
              <a:rPr lang="en-US" altLang="ko-KR" sz="800" dirty="0" smtClean="0">
                <a:solidFill>
                  <a:prstClr val="black"/>
                </a:solidFill>
              </a:rPr>
              <a:t>  [</a:t>
            </a:r>
            <a:r>
              <a:rPr lang="ko-KR" altLang="ko-KR" sz="800" dirty="0" smtClean="0">
                <a:solidFill>
                  <a:prstClr val="black"/>
                </a:solidFill>
              </a:rPr>
              <a:t>본사 사무실</a:t>
            </a:r>
            <a:r>
              <a:rPr lang="en-US" altLang="ko-KR" sz="800" dirty="0" smtClean="0">
                <a:solidFill>
                  <a:prstClr val="black"/>
                </a:solidFill>
              </a:rPr>
              <a:t>] </a:t>
            </a:r>
            <a:r>
              <a:rPr lang="ko-KR" altLang="ko-KR" sz="800" dirty="0" smtClean="0">
                <a:solidFill>
                  <a:prstClr val="black"/>
                </a:solidFill>
              </a:rPr>
              <a:t>서울시 강서구 </a:t>
            </a:r>
            <a:r>
              <a:rPr lang="ko-KR" altLang="ko-KR" sz="800" dirty="0" err="1" smtClean="0">
                <a:solidFill>
                  <a:prstClr val="black"/>
                </a:solidFill>
              </a:rPr>
              <a:t>양천로</a:t>
            </a:r>
            <a:r>
              <a:rPr lang="en-US" altLang="ko-KR" sz="800" dirty="0" smtClean="0">
                <a:solidFill>
                  <a:prstClr val="black"/>
                </a:solidFill>
              </a:rPr>
              <a:t> 57</a:t>
            </a:r>
            <a:r>
              <a:rPr lang="ko-KR" altLang="ko-KR" sz="800" dirty="0" smtClean="0">
                <a:solidFill>
                  <a:prstClr val="black"/>
                </a:solidFill>
              </a:rPr>
              <a:t>길</a:t>
            </a:r>
            <a:r>
              <a:rPr lang="en-US" altLang="ko-KR" sz="800" dirty="0" smtClean="0">
                <a:solidFill>
                  <a:prstClr val="black"/>
                </a:solidFill>
              </a:rPr>
              <a:t> 9-20 </a:t>
            </a:r>
            <a:r>
              <a:rPr lang="ko-KR" altLang="ko-KR" sz="800" dirty="0" err="1" smtClean="0">
                <a:solidFill>
                  <a:prstClr val="black"/>
                </a:solidFill>
              </a:rPr>
              <a:t>동양트레벨스카이</a:t>
            </a:r>
            <a:r>
              <a:rPr lang="en-US" altLang="ko-KR" sz="800" dirty="0" smtClean="0">
                <a:solidFill>
                  <a:prstClr val="black"/>
                </a:solidFill>
              </a:rPr>
              <a:t> 2</a:t>
            </a:r>
            <a:r>
              <a:rPr lang="ko-KR" altLang="ko-KR" sz="800" dirty="0" smtClean="0">
                <a:solidFill>
                  <a:prstClr val="black"/>
                </a:solidFill>
              </a:rPr>
              <a:t>층</a:t>
            </a:r>
            <a:endParaRPr lang="en-US" altLang="ko-KR" sz="800" dirty="0" smtClean="0">
              <a:solidFill>
                <a:prstClr val="black"/>
              </a:solidFill>
            </a:endParaRPr>
          </a:p>
          <a:p>
            <a:pPr indent="0" eaLnBrk="1" hangingPunct="1">
              <a:buFont typeface="Arial" pitchFamily="34" charset="0"/>
              <a:buNone/>
              <a:defRPr/>
            </a:pPr>
            <a:r>
              <a:rPr lang="en-US" altLang="ko-KR" sz="800" dirty="0" smtClean="0">
                <a:solidFill>
                  <a:prstClr val="black"/>
                </a:solidFill>
              </a:rPr>
              <a:t>  Tel : 02-2659-0333               </a:t>
            </a:r>
            <a:r>
              <a:rPr lang="ko-KR" altLang="en-US" sz="800" dirty="0" smtClean="0">
                <a:solidFill>
                  <a:prstClr val="black"/>
                </a:solidFill>
              </a:rPr>
              <a:t>    </a:t>
            </a:r>
            <a:r>
              <a:rPr lang="en-US" altLang="ko-KR" sz="800" dirty="0" smtClean="0">
                <a:solidFill>
                  <a:prstClr val="black"/>
                </a:solidFill>
              </a:rPr>
              <a:t>Fax : 02-2659-8133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ko-KR" sz="800" dirty="0" smtClean="0">
                <a:solidFill>
                  <a:prstClr val="black"/>
                </a:solidFill>
                <a:cs typeface="Arial" pitchFamily="34" charset="0"/>
              </a:rPr>
              <a:t>Web : </a:t>
            </a:r>
            <a:r>
              <a:rPr lang="en-US" altLang="ko-KR" sz="800" dirty="0" smtClean="0">
                <a:solidFill>
                  <a:prstClr val="black"/>
                </a:solidFill>
                <a:cs typeface="Arial" pitchFamily="34" charset="0"/>
                <a:hlinkClick r:id="rId2"/>
              </a:rPr>
              <a:t>www.bon.co.kr</a:t>
            </a:r>
            <a:r>
              <a:rPr lang="en-US" altLang="ko-KR" sz="800" dirty="0" smtClean="0">
                <a:solidFill>
                  <a:prstClr val="black"/>
                </a:solidFill>
                <a:cs typeface="Arial" pitchFamily="34" charset="0"/>
              </a:rPr>
              <a:t>   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ko-KR" sz="800" dirty="0" smtClean="0">
                <a:solidFill>
                  <a:prstClr val="black"/>
                </a:solidFill>
                <a:cs typeface="Arial" pitchFamily="34" charset="0"/>
              </a:rPr>
              <a:t>E-mail  : salesbon@bon.co.kr</a:t>
            </a:r>
            <a:endParaRPr lang="en-US" altLang="ko-KR" sz="800" dirty="0" smtClean="0">
              <a:solidFill>
                <a:prstClr val="black"/>
              </a:solidFill>
            </a:endParaRPr>
          </a:p>
        </p:txBody>
      </p:sp>
      <p:sp>
        <p:nvSpPr>
          <p:cNvPr id="6172" name="직사각형 1"/>
          <p:cNvSpPr>
            <a:spLocks noChangeArrowheads="1"/>
          </p:cNvSpPr>
          <p:nvPr/>
        </p:nvSpPr>
        <p:spPr bwMode="auto">
          <a:xfrm>
            <a:off x="317500" y="733425"/>
            <a:ext cx="12271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fontAlgn="b">
              <a:spcBef>
                <a:spcPct val="0"/>
              </a:spcBef>
              <a:buFontTx/>
              <a:buNone/>
            </a:pPr>
            <a:r>
              <a:rPr lang="en-US" altLang="ko-KR" sz="1400">
                <a:solidFill>
                  <a:srgbClr val="000000"/>
                </a:solidFill>
                <a:ea typeface="굴림" pitchFamily="50" charset="-127"/>
              </a:rPr>
              <a:t>&lt; FRONT &gt; </a:t>
            </a:r>
            <a:endParaRPr lang="ko-KR" altLang="ko-KR" sz="1400">
              <a:solidFill>
                <a:srgbClr val="000000"/>
              </a:solidFill>
              <a:ea typeface="굴림" pitchFamily="50" charset="-127"/>
            </a:endParaRPr>
          </a:p>
        </p:txBody>
      </p:sp>
      <p:sp>
        <p:nvSpPr>
          <p:cNvPr id="6173" name="직사각형 14"/>
          <p:cNvSpPr>
            <a:spLocks noChangeArrowheads="1"/>
          </p:cNvSpPr>
          <p:nvPr/>
        </p:nvSpPr>
        <p:spPr bwMode="auto">
          <a:xfrm>
            <a:off x="317500" y="1668463"/>
            <a:ext cx="10906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fontAlgn="b">
              <a:spcBef>
                <a:spcPct val="0"/>
              </a:spcBef>
              <a:buFontTx/>
              <a:buNone/>
            </a:pPr>
            <a:r>
              <a:rPr lang="en-US" altLang="ko-KR" sz="1400">
                <a:solidFill>
                  <a:srgbClr val="000000"/>
                </a:solidFill>
                <a:ea typeface="굴림" pitchFamily="50" charset="-127"/>
              </a:rPr>
              <a:t>&lt; REAR &gt; </a:t>
            </a:r>
            <a:endParaRPr lang="ko-KR" altLang="ko-KR" sz="1400">
              <a:solidFill>
                <a:srgbClr val="000000"/>
              </a:solidFill>
              <a:ea typeface="굴림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12" y="2869687"/>
            <a:ext cx="5639933" cy="4162807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37" y="1048578"/>
            <a:ext cx="5876925" cy="644818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723" y="1998590"/>
            <a:ext cx="5866040" cy="62202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9514</TotalTime>
  <Words>406</Words>
  <Application>Microsoft Office PowerPoint</Application>
  <PresentationFormat>화면 슬라이드 쇼(4:3)</PresentationFormat>
  <Paragraphs>98</Paragraphs>
  <Slides>5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6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jdg</dc:creator>
  <cp:lastModifiedBy>PVDC-2200I</cp:lastModifiedBy>
  <cp:revision>647</cp:revision>
  <cp:lastPrinted>2017-02-16T04:20:29Z</cp:lastPrinted>
  <dcterms:created xsi:type="dcterms:W3CDTF">2013-01-01T23:55:22Z</dcterms:created>
  <dcterms:modified xsi:type="dcterms:W3CDTF">2026-09-04T08:37:03Z</dcterms:modified>
</cp:coreProperties>
</file>