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86" r:id="rId1"/>
  </p:sldMasterIdLst>
  <p:notesMasterIdLst>
    <p:notesMasterId r:id="rId3"/>
  </p:notesMasterIdLst>
  <p:sldIdLst>
    <p:sldId id="257" r:id="rId2"/>
  </p:sldIdLst>
  <p:sldSz cx="6858000" cy="9906000" type="A4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A111915-BE36-4E01-A7E5-04B1672EAD32}" styleName="밝은 스타일 2 - 강조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TxStyle/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TxStyle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TxStyle/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TxStyle/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656" y="6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/>
          <a:lstStyle>
            <a:lvl1pPr algn="r">
              <a:defRPr sz="1200"/>
            </a:lvl1pPr>
          </a:lstStyle>
          <a:p>
            <a:pPr lvl="0">
              <a:defRPr/>
            </a:pPr>
            <a:fld id="{C4127680-7F81-4D8F-9582-C62C210A6852}" type="datetime1">
              <a:rPr lang="ko-KR" altLang="en-US"/>
              <a:pPr lvl="0">
                <a:defRPr/>
              </a:pPr>
              <a:t>2026-09-08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 noTextEdit="1"/>
          </p:cNvSpPr>
          <p:nvPr>
            <p:ph type="sldImg" idx="2"/>
          </p:nvPr>
        </p:nvSpPr>
        <p:spPr>
          <a:xfrm>
            <a:off x="2216150" y="1233488"/>
            <a:ext cx="230346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anchor="ctr"/>
          <a:lstStyle/>
          <a:p>
            <a:pPr lvl="0">
              <a:defRPr/>
            </a:pPr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/>
          <a:lstStyle/>
          <a:p>
            <a:pPr lvl="0">
              <a:defRPr/>
            </a:pPr>
            <a:r>
              <a:rPr lang="ko-KR" altLang="en-US"/>
              <a:t>마스터 텍스트 스타일을 편집하려면 클릭</a:t>
            </a:r>
          </a:p>
          <a:p>
            <a:pPr lvl="1">
              <a:defRPr/>
            </a:pPr>
            <a:r>
              <a:rPr lang="ko-KR" altLang="en-US"/>
              <a:t>두 번째 수준</a:t>
            </a:r>
          </a:p>
          <a:p>
            <a:pPr lvl="2">
              <a:defRPr/>
            </a:pPr>
            <a:r>
              <a:rPr lang="ko-KR" altLang="en-US"/>
              <a:t>세 번째 수준</a:t>
            </a:r>
          </a:p>
          <a:p>
            <a:pPr lvl="3">
              <a:defRPr/>
            </a:pPr>
            <a:r>
              <a:rPr lang="ko-KR" altLang="en-US"/>
              <a:t>네 번째 수준</a:t>
            </a:r>
          </a:p>
          <a:p>
            <a:pPr lvl="4">
              <a:defRPr/>
            </a:pPr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l">
              <a:defRPr sz="1200"/>
            </a:lvl1pPr>
          </a:lstStyle>
          <a:p>
            <a:pPr lvl="0"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anchor="b"/>
          <a:lstStyle>
            <a:lvl1pPr algn="r">
              <a:defRPr sz="1200"/>
            </a:lvl1pPr>
          </a:lstStyle>
          <a:p>
            <a:pPr lvl="0">
              <a:defRPr/>
            </a:pPr>
            <a:fld id="{077CAF73-58C4-46E1-B0BE-60188ABDBCBD}" type="slidenum">
              <a:rPr lang="ko-KR" altLang="en-US"/>
              <a:pPr lvl="0"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8650513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lvl="0">
              <a:defRPr/>
            </a:pPr>
            <a:fld id="{077CAF73-58C4-46E1-B0BE-60188ABDBCBD}" type="slidenum">
              <a:rPr lang="en-US" altLang="en-US"/>
              <a:pPr lvl="0">
                <a:defRPr/>
              </a:pPr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11672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56756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06033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81589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897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02584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468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13596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5947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5367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6736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43C366-7615-4C86-A0EE-7E8F389AC9B7}" type="datetimeFigureOut">
              <a:rPr lang="ko-KR" altLang="en-US" smtClean="0"/>
              <a:t>2026-09-08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D0C648-1B0A-45E5-9CD9-E95F013E934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5908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81A9DF-05F7-FB39-2CD6-5CB7D7710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그룹 57">
            <a:extLst>
              <a:ext uri="{FF2B5EF4-FFF2-40B4-BE49-F238E27FC236}">
                <a16:creationId xmlns:a16="http://schemas.microsoft.com/office/drawing/2014/main" id="{5FEE8846-2FBA-6AFB-3135-3EB0ECE2BD55}"/>
              </a:ext>
            </a:extLst>
          </p:cNvPr>
          <p:cNvGrpSpPr/>
          <p:nvPr/>
        </p:nvGrpSpPr>
        <p:grpSpPr>
          <a:xfrm>
            <a:off x="285569" y="402805"/>
            <a:ext cx="2360210" cy="260664"/>
            <a:chOff x="0" y="753326"/>
            <a:chExt cx="2477674" cy="273637"/>
          </a:xfrm>
        </p:grpSpPr>
        <p:sp>
          <p:nvSpPr>
            <p:cNvPr id="59" name="직사각형 58">
              <a:extLst>
                <a:ext uri="{FF2B5EF4-FFF2-40B4-BE49-F238E27FC236}">
                  <a16:creationId xmlns:a16="http://schemas.microsoft.com/office/drawing/2014/main" id="{793CDE3F-D0E4-C060-F00A-E0F687DB93E3}"/>
                </a:ext>
              </a:extLst>
            </p:cNvPr>
            <p:cNvSpPr/>
            <p:nvPr/>
          </p:nvSpPr>
          <p:spPr>
            <a:xfrm>
              <a:off x="0" y="753326"/>
              <a:ext cx="2225040" cy="234236"/>
            </a:xfrm>
            <a:prstGeom prst="rect">
              <a:avLst/>
            </a:prstGeom>
            <a:solidFill>
              <a:srgbClr val="C00000"/>
            </a:solidFill>
            <a:ln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ko-KR" altLang="en-US" sz="16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맑은 고딕" panose="020B0503020000020004" pitchFamily="50" charset="-127"/>
                  <a:cs typeface="+mn-cs"/>
                </a:rPr>
                <a:t>기타장비</a:t>
              </a:r>
            </a:p>
          </p:txBody>
        </p:sp>
        <p:sp>
          <p:nvSpPr>
            <p:cNvPr id="60" name="이등변 삼각형 59">
              <a:extLst>
                <a:ext uri="{FF2B5EF4-FFF2-40B4-BE49-F238E27FC236}">
                  <a16:creationId xmlns:a16="http://schemas.microsoft.com/office/drawing/2014/main" id="{76012E51-E9A3-E596-9D07-C005CF31605B}"/>
                </a:ext>
              </a:extLst>
            </p:cNvPr>
            <p:cNvSpPr/>
            <p:nvPr/>
          </p:nvSpPr>
          <p:spPr>
            <a:xfrm>
              <a:off x="1988694" y="867197"/>
              <a:ext cx="488980" cy="159766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ko-KR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맑은 고딕" panose="020B0503020000020004" pitchFamily="50" charset="-127"/>
                <a:cs typeface="+mn-cs"/>
              </a:endParaRPr>
            </a:p>
          </p:txBody>
        </p:sp>
      </p:grpSp>
      <p:grpSp>
        <p:nvGrpSpPr>
          <p:cNvPr id="61" name="그룹 60">
            <a:extLst>
              <a:ext uri="{FF2B5EF4-FFF2-40B4-BE49-F238E27FC236}">
                <a16:creationId xmlns:a16="http://schemas.microsoft.com/office/drawing/2014/main" id="{18854B88-F495-2A96-B257-6E9EFCE7BFC0}"/>
              </a:ext>
            </a:extLst>
          </p:cNvPr>
          <p:cNvGrpSpPr/>
          <p:nvPr/>
        </p:nvGrpSpPr>
        <p:grpSpPr>
          <a:xfrm>
            <a:off x="263336" y="672074"/>
            <a:ext cx="6283513" cy="69263"/>
            <a:chOff x="323850" y="638623"/>
            <a:chExt cx="6122286" cy="11600"/>
          </a:xfrm>
        </p:grpSpPr>
        <p:cxnSp>
          <p:nvCxnSpPr>
            <p:cNvPr id="62" name="직선 연결선 61">
              <a:extLst>
                <a:ext uri="{FF2B5EF4-FFF2-40B4-BE49-F238E27FC236}">
                  <a16:creationId xmlns:a16="http://schemas.microsoft.com/office/drawing/2014/main" id="{29DF116D-ACAD-3A55-B7B0-B5D3BC75C449}"/>
                </a:ext>
              </a:extLst>
            </p:cNvPr>
            <p:cNvCxnSpPr>
              <a:cxnSpLocks/>
            </p:cNvCxnSpPr>
            <p:nvPr/>
          </p:nvCxnSpPr>
          <p:spPr>
            <a:xfrm>
              <a:off x="3050426" y="650223"/>
              <a:ext cx="3395710" cy="0"/>
            </a:xfrm>
            <a:prstGeom prst="line">
              <a:avLst/>
            </a:prstGeom>
            <a:ln>
              <a:solidFill>
                <a:srgbClr val="52618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직선 연결선 62">
              <a:extLst>
                <a:ext uri="{FF2B5EF4-FFF2-40B4-BE49-F238E27FC236}">
                  <a16:creationId xmlns:a16="http://schemas.microsoft.com/office/drawing/2014/main" id="{0061EC27-54AF-880E-1385-D5B39BE49E49}"/>
                </a:ext>
              </a:extLst>
            </p:cNvPr>
            <p:cNvCxnSpPr>
              <a:cxnSpLocks/>
            </p:cNvCxnSpPr>
            <p:nvPr/>
          </p:nvCxnSpPr>
          <p:spPr>
            <a:xfrm>
              <a:off x="323850" y="638623"/>
              <a:ext cx="2731019" cy="0"/>
            </a:xfrm>
            <a:prstGeom prst="line">
              <a:avLst/>
            </a:prstGeom>
            <a:ln>
              <a:solidFill>
                <a:srgbClr val="1A2954"/>
              </a:solidFill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직선 연결선 2">
            <a:extLst>
              <a:ext uri="{FF2B5EF4-FFF2-40B4-BE49-F238E27FC236}">
                <a16:creationId xmlns:a16="http://schemas.microsoft.com/office/drawing/2014/main" id="{2F0278DE-6785-D976-8A35-5B89478A5D76}"/>
              </a:ext>
            </a:extLst>
          </p:cNvPr>
          <p:cNvCxnSpPr>
            <a:cxnSpLocks/>
          </p:cNvCxnSpPr>
          <p:nvPr/>
        </p:nvCxnSpPr>
        <p:spPr>
          <a:xfrm>
            <a:off x="254070" y="9662019"/>
            <a:ext cx="6293667" cy="9188"/>
          </a:xfrm>
          <a:prstGeom prst="line">
            <a:avLst/>
          </a:prstGeom>
          <a:ln w="7239">
            <a:solidFill>
              <a:srgbClr val="2B3D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EA83B4C0-5551-04AD-9CFE-5CEE59F84679}"/>
              </a:ext>
            </a:extLst>
          </p:cNvPr>
          <p:cNvSpPr txBox="1"/>
          <p:nvPr/>
        </p:nvSpPr>
        <p:spPr>
          <a:xfrm>
            <a:off x="634784" y="5096465"/>
            <a:ext cx="3030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790224">
              <a:defRPr/>
            </a:pPr>
            <a:r>
              <a:rPr kumimoji="0" lang="en-US" altLang="ko-KR" sz="1200" b="1" i="0" u="none" strike="noStrike" kern="1200" cap="none" spc="0" normalizeH="0" baseline="0" noProof="0" dirty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맑은 고딕" panose="020B0503020000020004" pitchFamily="50" charset="-127"/>
                <a:ea typeface="맑은 고딕" panose="020B0503020000020004" pitchFamily="50" charset="-127"/>
              </a:rPr>
              <a:t>I </a:t>
            </a:r>
            <a:r>
              <a:rPr lang="en-US" altLang="ko-KR" sz="1200" b="1" dirty="0">
                <a:solidFill>
                  <a:srgbClr val="FF0000"/>
                </a:solidFill>
              </a:rPr>
              <a:t>Technical Specifications</a:t>
            </a:r>
            <a:endParaRPr kumimoji="0" lang="ko-KR" altLang="en-US" sz="1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맑은 고딕" panose="020B0503020000020004" pitchFamily="50" charset="-127"/>
            </a:endParaRPr>
          </a:p>
        </p:txBody>
      </p:sp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id="{1E539715-D142-3EFA-33DD-B67549496B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1788335"/>
              </p:ext>
            </p:extLst>
          </p:nvPr>
        </p:nvGraphicFramePr>
        <p:xfrm>
          <a:off x="635070" y="1560311"/>
          <a:ext cx="2583556" cy="26892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2823266644"/>
                    </a:ext>
                  </a:extLst>
                </a:gridCol>
                <a:gridCol w="185726">
                  <a:extLst>
                    <a:ext uri="{9D8B030D-6E8A-4147-A177-3AD203B41FA5}">
                      <a16:colId xmlns:a16="http://schemas.microsoft.com/office/drawing/2014/main" val="2478834776"/>
                    </a:ext>
                  </a:extLst>
                </a:gridCol>
                <a:gridCol w="937146">
                  <a:extLst>
                    <a:ext uri="{9D8B030D-6E8A-4147-A177-3AD203B41FA5}">
                      <a16:colId xmlns:a16="http://schemas.microsoft.com/office/drawing/2014/main" val="1773184050"/>
                    </a:ext>
                  </a:extLst>
                </a:gridCol>
                <a:gridCol w="1252404">
                  <a:extLst>
                    <a:ext uri="{9D8B030D-6E8A-4147-A177-3AD203B41FA5}">
                      <a16:colId xmlns:a16="http://schemas.microsoft.com/office/drawing/2014/main" val="2584910323"/>
                    </a:ext>
                  </a:extLst>
                </a:gridCol>
              </a:tblGrid>
              <a:tr h="493467">
                <a:tc grid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defTabSz="1141400">
                        <a:defRPr/>
                      </a:pPr>
                      <a:r>
                        <a:rPr lang="en-US" altLang="ko-KR" sz="2000" b="1" dirty="0">
                          <a:solidFill>
                            <a:srgbClr val="393536"/>
                          </a:solidFill>
                          <a:latin typeface="+mn-lt"/>
                          <a:ea typeface="+mn-ea"/>
                        </a:rPr>
                        <a:t>SRS-2000</a:t>
                      </a:r>
                      <a:endParaRPr lang="ko-KR" altLang="ko-KR" sz="2000" b="1" dirty="0">
                        <a:solidFill>
                          <a:srgbClr val="393536"/>
                        </a:solidFill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7594413"/>
                  </a:ext>
                </a:extLst>
              </a:tr>
              <a:tr h="1567708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66302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G2B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23977377 </a:t>
                      </a:r>
                      <a:endParaRPr kumimoji="0" lang="ko-KR" altLang="en-US" sz="10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CC"/>
                        </a:solidFill>
                        <a:effectLst/>
                        <a:uLnTx/>
                        <a:uFillTx/>
                        <a:latin typeface="+mn-ea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7456751"/>
                  </a:ext>
                </a:extLst>
              </a:tr>
              <a:tr h="314026">
                <a:tc gridSpan="4">
                  <a:txBody>
                    <a:bodyPr/>
                    <a:lstStyle/>
                    <a:p>
                      <a:pPr latinLnBrk="1"/>
                      <a:r>
                        <a:rPr kumimoji="0" lang="en-US" altLang="ko-KR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I </a:t>
                      </a:r>
                      <a:r>
                        <a:rPr kumimoji="0" lang="ko-KR" alt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ea"/>
                          <a:ea typeface="+mn-ea"/>
                          <a:cs typeface="+mn-cs"/>
                        </a:rPr>
                        <a:t>조달가격 </a:t>
                      </a:r>
                      <a:r>
                        <a:rPr lang="en-US" altLang="ko-KR" sz="1000" b="1" dirty="0">
                          <a:solidFill>
                            <a:srgbClr val="0000CC"/>
                          </a:solidFill>
                          <a:latin typeface="+mn-ea"/>
                          <a:ea typeface="+mn-ea"/>
                          <a:cs typeface="맑은 고딕 Semilight" panose="020B0502040204020203" pitchFamily="50" charset="-127"/>
                        </a:rPr>
                        <a:t>3,520,000원</a:t>
                      </a:r>
                      <a:endParaRPr lang="ko-KR" altLang="en-US" sz="1000" b="1" dirty="0">
                        <a:solidFill>
                          <a:srgbClr val="0000CC"/>
                        </a:solidFill>
                        <a:latin typeface="+mn-ea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4233980"/>
                  </a:ext>
                </a:extLst>
              </a:tr>
            </a:tbl>
          </a:graphicData>
        </a:graphic>
      </p:graphicFrame>
      <p:pic>
        <p:nvPicPr>
          <p:cNvPr id="20" name="그림 19">
            <a:extLst>
              <a:ext uri="{FF2B5EF4-FFF2-40B4-BE49-F238E27FC236}">
                <a16:creationId xmlns:a16="http://schemas.microsoft.com/office/drawing/2014/main" id="{AF615486-3EC8-E662-FD8E-D2B2FB7CF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27" y="1613278"/>
            <a:ext cx="378866" cy="230400"/>
          </a:xfrm>
          <a:prstGeom prst="rect">
            <a:avLst/>
          </a:prstGeom>
          <a:noFill/>
        </p:spPr>
      </p:pic>
      <p:graphicFrame>
        <p:nvGraphicFramePr>
          <p:cNvPr id="46" name="표 45">
            <a:extLst>
              <a:ext uri="{FF2B5EF4-FFF2-40B4-BE49-F238E27FC236}">
                <a16:creationId xmlns:a16="http://schemas.microsoft.com/office/drawing/2014/main" id="{7C434F03-172C-C4AB-3C20-5A5FFB6B8F9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595271"/>
              </p:ext>
            </p:extLst>
          </p:nvPr>
        </p:nvGraphicFramePr>
        <p:xfrm>
          <a:off x="3169225" y="1825657"/>
          <a:ext cx="3053705" cy="20204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53705">
                  <a:extLst>
                    <a:ext uri="{9D8B030D-6E8A-4147-A177-3AD203B41FA5}">
                      <a16:colId xmlns:a16="http://schemas.microsoft.com/office/drawing/2014/main" val="4195348621"/>
                    </a:ext>
                  </a:extLst>
                </a:gridCol>
              </a:tblGrid>
              <a:tr h="218496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ko-KR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CC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</a:rPr>
                        <a:t>I </a:t>
                      </a:r>
                      <a:r>
                        <a:rPr lang="en-US" altLang="ko-KR" sz="1200" b="1" dirty="0">
                          <a:solidFill>
                            <a:srgbClr val="FF0000"/>
                          </a:solidFill>
                          <a:latin typeface="+mn-lt"/>
                          <a:ea typeface="+mn-ea"/>
                        </a:rPr>
                        <a:t>Choice Point</a:t>
                      </a:r>
                      <a:endParaRPr kumimoji="0" lang="ko-KR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497582"/>
                  </a:ext>
                </a:extLst>
              </a:tr>
              <a:tr h="1746156">
                <a:tc>
                  <a:txBody>
                    <a:bodyPr/>
                    <a:lstStyle/>
                    <a:p>
                      <a:pPr marL="171450" indent="-171450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멀티뷰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화면 </a:t>
                      </a:r>
                      <a:r>
                        <a:rPr lang="ko-KR" altLang="en-US" sz="900" dirty="0" err="1">
                          <a:latin typeface="+mn-ea"/>
                          <a:ea typeface="+mn-ea"/>
                        </a:rPr>
                        <a:t>구성후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실시간 인터넷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유튜브</a:t>
                      </a: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)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 방송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강의 저장녹화 및 녹화 파일전송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dirty="0">
                          <a:latin typeface="+mn-ea"/>
                          <a:ea typeface="+mn-ea"/>
                        </a:rPr>
                        <a:t>2 x 80W 2</a:t>
                      </a: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채널 앰프 내장</a:t>
                      </a:r>
                      <a:endParaRPr lang="en-US" altLang="ko-KR" sz="900" dirty="0"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en-US" sz="900" dirty="0">
                          <a:latin typeface="+mn-ea"/>
                          <a:ea typeface="+mn-ea"/>
                        </a:rPr>
                        <a:t>원격 모니터링 및 원격 제어</a:t>
                      </a:r>
                      <a:endParaRPr lang="en-US" altLang="ko-KR" sz="900" b="0" dirty="0"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dirty="0">
                          <a:latin typeface="+mn-ea"/>
                          <a:ea typeface="+mn-ea"/>
                        </a:rPr>
                        <a:t>PTZ </a:t>
                      </a:r>
                      <a:r>
                        <a:rPr lang="ko-KR" altLang="en-US" sz="900" b="0" dirty="0">
                          <a:latin typeface="+mn-ea"/>
                          <a:ea typeface="+mn-ea"/>
                        </a:rPr>
                        <a:t>카메라 제어와 </a:t>
                      </a:r>
                      <a:r>
                        <a:rPr lang="ko-KR" altLang="en-US" sz="900" b="0" dirty="0" err="1">
                          <a:latin typeface="+mn-ea"/>
                          <a:ea typeface="+mn-ea"/>
                        </a:rPr>
                        <a:t>프리셋</a:t>
                      </a:r>
                      <a:r>
                        <a:rPr lang="ko-KR" altLang="en-US" sz="900" b="0" dirty="0">
                          <a:latin typeface="+mn-ea"/>
                          <a:ea typeface="+mn-ea"/>
                        </a:rPr>
                        <a:t> 기능</a:t>
                      </a:r>
                      <a:endParaRPr lang="en-US" altLang="ko-KR" sz="900" b="0" dirty="0"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en-US" altLang="ko-KR" sz="900" b="0" dirty="0">
                          <a:latin typeface="+mn-ea"/>
                          <a:ea typeface="+mn-ea"/>
                        </a:rPr>
                        <a:t>LAN 1Gbps, Hub </a:t>
                      </a:r>
                      <a:r>
                        <a:rPr lang="ko-KR" altLang="en-US" sz="900" b="0" dirty="0">
                          <a:latin typeface="+mn-ea"/>
                          <a:ea typeface="+mn-ea"/>
                        </a:rPr>
                        <a:t>기능</a:t>
                      </a:r>
                      <a:endParaRPr lang="en-US" altLang="ko-KR" sz="900" b="0" dirty="0">
                        <a:latin typeface="+mn-ea"/>
                        <a:ea typeface="+mn-ea"/>
                      </a:endParaRPr>
                    </a:p>
                    <a:p>
                      <a:pPr marL="171450" indent="-171450" eaLnBrk="1" hangingPunct="1">
                        <a:lnSpc>
                          <a:spcPts val="1500"/>
                        </a:lnSpc>
                        <a:spcBef>
                          <a:spcPct val="0"/>
                        </a:spcBef>
                        <a:buClr>
                          <a:srgbClr val="5B75A7"/>
                        </a:buClr>
                        <a:buFont typeface="나눔고딕" panose="020D0604000000000000" pitchFamily="50" charset="-127"/>
                        <a:buChar char="■"/>
                      </a:pPr>
                      <a:r>
                        <a:rPr lang="ko-KR" altLang="en-US" sz="900" b="0" dirty="0">
                          <a:latin typeface="+mn-ea"/>
                          <a:ea typeface="+mn-ea"/>
                        </a:rPr>
                        <a:t>이더넷을 통한 </a:t>
                      </a:r>
                      <a:r>
                        <a:rPr lang="en-US" altLang="ko-KR" sz="900" b="0" dirty="0">
                          <a:latin typeface="+mn-ea"/>
                          <a:ea typeface="+mn-ea"/>
                        </a:rPr>
                        <a:t>PC </a:t>
                      </a:r>
                      <a:r>
                        <a:rPr lang="ko-KR" altLang="en-US" sz="900" b="0" dirty="0">
                          <a:latin typeface="+mn-ea"/>
                          <a:ea typeface="+mn-ea"/>
                        </a:rPr>
                        <a:t>원격 제어</a:t>
                      </a:r>
                      <a:r>
                        <a:rPr lang="en-US" altLang="ko-KR" sz="900" b="0" dirty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900" b="0" dirty="0">
                          <a:latin typeface="+mn-ea"/>
                          <a:ea typeface="+mn-ea"/>
                        </a:rPr>
                        <a:t>원격 제어프로그램 제공</a:t>
                      </a:r>
                      <a:r>
                        <a:rPr lang="en-US" altLang="ko-KR" sz="900" b="0" dirty="0">
                          <a:latin typeface="+mn-ea"/>
                          <a:ea typeface="+mn-ea"/>
                        </a:rPr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0546215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id="{9A964640-A9B6-73D9-561F-077793F989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5326316"/>
              </p:ext>
            </p:extLst>
          </p:nvPr>
        </p:nvGraphicFramePr>
        <p:xfrm>
          <a:off x="634784" y="5372104"/>
          <a:ext cx="5508546" cy="3564793"/>
        </p:xfrm>
        <a:graphic>
          <a:graphicData uri="http://schemas.openxmlformats.org/drawingml/2006/table">
            <a:tbl>
              <a:tblPr/>
              <a:tblGrid>
                <a:gridCol w="1877914">
                  <a:extLst>
                    <a:ext uri="{9D8B030D-6E8A-4147-A177-3AD203B41FA5}">
                      <a16:colId xmlns:a16="http://schemas.microsoft.com/office/drawing/2014/main" val="2701667482"/>
                    </a:ext>
                  </a:extLst>
                </a:gridCol>
                <a:gridCol w="3630632">
                  <a:extLst>
                    <a:ext uri="{9D8B030D-6E8A-4147-A177-3AD203B41FA5}">
                      <a16:colId xmlns:a16="http://schemas.microsoft.com/office/drawing/2014/main" val="3598610897"/>
                    </a:ext>
                  </a:extLst>
                </a:gridCol>
              </a:tblGrid>
              <a:tr h="180000"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Spec</a:t>
                      </a:r>
                      <a:r>
                        <a:rPr lang="en-US" altLang="ko-KR" sz="900" b="1" kern="0" spc="0" baseline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 Item</a:t>
                      </a:r>
                      <a:endParaRPr lang="en-US" altLang="ko-KR" sz="900" b="1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ts val="840"/>
                        </a:lnSpc>
                        <a:buNone/>
                      </a:pPr>
                      <a:r>
                        <a:rPr lang="en-US" sz="900" b="1" kern="0" spc="0" dirty="0">
                          <a:solidFill>
                            <a:schemeClr val="bg1"/>
                          </a:solidFill>
                          <a:effectLst/>
                          <a:latin typeface="+mn-ea"/>
                          <a:ea typeface="+mn-ea"/>
                        </a:rPr>
                        <a:t>Details</a:t>
                      </a:r>
                      <a:endParaRPr lang="en-US" sz="900" kern="0" spc="0" dirty="0">
                        <a:solidFill>
                          <a:schemeClr val="bg1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00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4749096"/>
                  </a:ext>
                </a:extLst>
              </a:tr>
              <a:tr h="180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Input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3 x HDMI + 2 x CAMERA_IN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447661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Output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3 x HDMI + 1 x MONITORING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7401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Audio Input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 x Phone</a:t>
                      </a:r>
                      <a:r>
                        <a:rPr lang="en-US" altLang="ko-KR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Jack, Stereo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3 x Mic Jack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9203397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Audio Output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 x Phone + 2 x RCA</a:t>
                      </a:r>
                      <a:r>
                        <a:rPr lang="en-US" altLang="ko-KR" sz="9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Jack, Stereo</a:t>
                      </a:r>
                    </a:p>
                    <a:p>
                      <a:pPr marL="0" marR="0" lvl="0" indent="0" algn="ctr" defTabSz="91440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 x Speaker(2 x 80W)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929811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HDMI</a:t>
                      </a:r>
                      <a:r>
                        <a:rPr lang="en-US" sz="900" b="1" u="none" strike="noStrike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Input Format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t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1920*1080(60p, 59.94p, 50p),</a:t>
                      </a: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altLang="ko-KR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1920*1080(60i, 59.94i, 50i,</a:t>
                      </a:r>
                      <a:r>
                        <a:rPr lang="nn-NO" altLang="ko-KR" sz="9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nn-NO" altLang="ko-KR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30p, 29.97p, 25p, 24p, 23.98p)</a:t>
                      </a:r>
                      <a:endParaRPr lang="nn-NO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n-NO" altLang="ko-KR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1280*720(60p, 59.94p,</a:t>
                      </a:r>
                      <a:r>
                        <a:rPr lang="nn-NO" altLang="ko-KR" sz="9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nn-NO" altLang="ko-KR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50p)</a:t>
                      </a:r>
                      <a:endParaRPr lang="nn-NO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  <a:p>
                      <a:pPr marL="0" marR="0" lvl="0" indent="0" algn="ctr" defTabSz="914400" rtl="0" eaLnBrk="1" fontAlgn="t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NTSC, PAL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96166611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en-US" sz="900" b="1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7 x USB</a:t>
                      </a:r>
                      <a:endParaRPr lang="ko-KR" sz="900" b="1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400"/>
                        </a:lnSpc>
                        <a:spcAft>
                          <a:spcPts val="0"/>
                        </a:spcAft>
                      </a:pPr>
                      <a:r>
                        <a:rPr lang="fr-FR" altLang="ko-KR" sz="900" b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 x USB</a:t>
                      </a:r>
                      <a:r>
                        <a:rPr lang="fr-FR" altLang="ko-KR" sz="9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_Select + 4 x </a:t>
                      </a:r>
                      <a:r>
                        <a:rPr lang="en-US" altLang="ko-KR" sz="900" b="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USB_Hub</a:t>
                      </a:r>
                      <a:r>
                        <a:rPr lang="en-US" altLang="ko-KR" sz="900" b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+ UPDATE</a:t>
                      </a:r>
                      <a:endParaRPr lang="ko-KR" altLang="ko-KR" sz="900" b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Times New Roman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1110051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3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x Ethernet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 x</a:t>
                      </a:r>
                      <a:r>
                        <a:rPr lang="en-US" altLang="ko-KR" sz="9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r>
                        <a:rPr lang="en-US" altLang="ko-KR" sz="900" b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Lan_In</a:t>
                      </a:r>
                      <a:r>
                        <a:rPr lang="en-US" altLang="ko-KR" sz="900" b="0" u="none" strike="noStrike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+ </a:t>
                      </a:r>
                      <a:r>
                        <a:rPr lang="en-US" altLang="ko-KR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 x </a:t>
                      </a:r>
                      <a:r>
                        <a:rPr lang="en-US" altLang="ko-KR" sz="900" b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Lan_Select</a:t>
                      </a:r>
                      <a:r>
                        <a:rPr lang="en-US" altLang="ko-KR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</a:t>
                      </a:r>
                      <a:endParaRPr lang="en-US" altLang="ko-KR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04076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5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x Serial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2xRS-232C + 1xRS-485 + 2xRJ-45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243154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i="0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3 x</a:t>
                      </a:r>
                      <a:r>
                        <a:rPr lang="en-US" sz="900" b="1" i="0" u="none" strike="noStrike" baseline="0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 Control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 x Up/Dn + 1 x Switch, Screen/Elevation/Switch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9069933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3 x IR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1 x </a:t>
                      </a:r>
                      <a:r>
                        <a:rPr lang="en-US" sz="900" b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IR_In</a:t>
                      </a:r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+ 2 x </a:t>
                      </a:r>
                      <a:r>
                        <a:rPr lang="en-US" sz="900" b="0" u="none" strike="noStrike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IR_Out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765906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Power </a:t>
                      </a:r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Requirement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900" b="0" kern="0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24V,</a:t>
                      </a:r>
                      <a:r>
                        <a:rPr lang="en-US" altLang="ko-KR" sz="900" b="0" kern="0" spc="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 7.5A</a:t>
                      </a:r>
                      <a:endParaRPr lang="en-US" altLang="ko-KR" sz="900" b="0" kern="0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472435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Power Consumption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T.B.D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8934342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Operating Temperature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0~40°C(32~104°F)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850790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Operating Humidity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20~80% RH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1859954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Product Wight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3.8Kg(7</a:t>
                      </a:r>
                      <a:r>
                        <a:rPr lang="ko-KR" alt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인치 패드 포함</a:t>
                      </a:r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)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0547776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Package Wight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ko-KR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T.B.D</a:t>
                      </a:r>
                      <a:endParaRPr lang="en-US" sz="9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4339369"/>
                  </a:ext>
                </a:extLst>
              </a:tr>
              <a:tr h="16200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1" u="none" strike="noStrike" dirty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</a:rPr>
                        <a:t>Dimensions(W*H*D)</a:t>
                      </a:r>
                      <a:endParaRPr lang="en-US" sz="900" b="1" i="0" u="none" strike="noStrike" dirty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9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</a:rPr>
                        <a:t>440*44*250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8405640"/>
                  </a:ext>
                </a:extLst>
              </a:tr>
            </a:tbl>
          </a:graphicData>
        </a:graphic>
      </p:graphicFrame>
      <p:sp>
        <p:nvSpPr>
          <p:cNvPr id="7" name="직사각형 6">
            <a:extLst>
              <a:ext uri="{FF2B5EF4-FFF2-40B4-BE49-F238E27FC236}">
                <a16:creationId xmlns:a16="http://schemas.microsoft.com/office/drawing/2014/main" id="{8333DEDF-122E-1A42-68F0-F135D4CAD535}"/>
              </a:ext>
            </a:extLst>
          </p:cNvPr>
          <p:cNvSpPr/>
          <p:nvPr/>
        </p:nvSpPr>
        <p:spPr>
          <a:xfrm>
            <a:off x="301190" y="916486"/>
            <a:ext cx="6245659" cy="509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100"/>
              </a:lnSpc>
            </a:pPr>
            <a:r>
              <a:rPr lang="ko-KR" altLang="en-US" sz="900" dirty="0"/>
              <a:t>멀티미디어 </a:t>
            </a:r>
            <a:r>
              <a:rPr lang="ko-KR" altLang="en-US" sz="900" dirty="0" err="1"/>
              <a:t>통합컨트롤러로</a:t>
            </a:r>
            <a:r>
              <a:rPr lang="ko-KR" altLang="en-US" sz="900" dirty="0"/>
              <a:t> 강의실</a:t>
            </a:r>
            <a:r>
              <a:rPr lang="en-US" altLang="ko-KR" sz="900" dirty="0"/>
              <a:t>, </a:t>
            </a:r>
            <a:r>
              <a:rPr lang="ko-KR" altLang="en-US" sz="900" dirty="0"/>
              <a:t>회의실</a:t>
            </a:r>
            <a:r>
              <a:rPr lang="en-US" altLang="ko-KR" sz="900" dirty="0"/>
              <a:t>, </a:t>
            </a:r>
            <a:r>
              <a:rPr lang="ko-KR" altLang="en-US" sz="900" dirty="0"/>
              <a:t>소강당에서 컴퓨터를 이용한 스마트 교육 시스템 구축을 위해 주로 </a:t>
            </a:r>
            <a:r>
              <a:rPr lang="ko-KR" altLang="en-US" sz="900" dirty="0" err="1"/>
              <a:t>전자교탁</a:t>
            </a:r>
            <a:r>
              <a:rPr lang="ko-KR" altLang="en-US" sz="900" dirty="0"/>
              <a:t> 내에 장착되어 영상</a:t>
            </a:r>
            <a:r>
              <a:rPr lang="en-US" altLang="ko-KR" sz="900" dirty="0"/>
              <a:t>/</a:t>
            </a:r>
            <a:r>
              <a:rPr lang="ko-KR" altLang="en-US" sz="900" dirty="0"/>
              <a:t>음향 기기의 입출력 제어</a:t>
            </a:r>
            <a:r>
              <a:rPr lang="en-US" altLang="ko-KR" sz="900" dirty="0"/>
              <a:t>, </a:t>
            </a:r>
            <a:r>
              <a:rPr lang="ko-KR" altLang="en-US" sz="900" dirty="0"/>
              <a:t>프로젝트</a:t>
            </a:r>
            <a:r>
              <a:rPr lang="en-US" altLang="ko-KR" sz="900" dirty="0"/>
              <a:t> </a:t>
            </a:r>
            <a:r>
              <a:rPr lang="ko-KR" altLang="en-US" sz="900" dirty="0"/>
              <a:t>제어</a:t>
            </a:r>
            <a:r>
              <a:rPr lang="en-US" altLang="ko-KR" sz="900" dirty="0"/>
              <a:t>, </a:t>
            </a:r>
            <a:r>
              <a:rPr lang="ko-KR" altLang="en-US" sz="900" dirty="0"/>
              <a:t>전동스크린 </a:t>
            </a:r>
            <a:r>
              <a:rPr lang="ko-KR" altLang="en-US" sz="900" dirty="0" err="1"/>
              <a:t>제어등</a:t>
            </a:r>
            <a:r>
              <a:rPr lang="ko-KR" altLang="en-US" sz="900" dirty="0"/>
              <a:t> 교탁과 연결된 기기들을 제어</a:t>
            </a:r>
            <a:r>
              <a:rPr lang="en-US" altLang="ko-KR" sz="900" dirty="0"/>
              <a:t>.</a:t>
            </a:r>
            <a:r>
              <a:rPr lang="ko-KR" altLang="en-US" sz="900" dirty="0"/>
              <a:t>  내장된 저장장치를 통해 강의녹화와 유튜브 실시간 인터넷 방송도 가능</a:t>
            </a:r>
            <a:endParaRPr lang="en-US" altLang="ko-KR" sz="900" dirty="0">
              <a:solidFill>
                <a:prstClr val="black"/>
              </a:solidFill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5E424BCD-6413-CD50-E3C3-59982BD9E01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784" y="2350897"/>
            <a:ext cx="2553145" cy="779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6248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Yu Gothic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Yu Gothic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/>
        </a:ln>
        <a:ln w="12700" cap="flat" cmpd="sng" algn="ctr">
          <a:solidFill>
            <a:schemeClr val="phClr"/>
          </a:solidFill>
          <a:prstDash val="solid"/>
          <a:miter/>
        </a:ln>
        <a:ln w="1905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315</Words>
  <Application>Microsoft Office PowerPoint</Application>
  <PresentationFormat>A4 용지(210x297mm)</PresentationFormat>
  <Paragraphs>56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7" baseType="lpstr">
      <vt:lpstr>나눔고딕</vt:lpstr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이혜진</dc:creator>
  <cp:lastModifiedBy>이혜진</cp:lastModifiedBy>
  <cp:revision>127</cp:revision>
  <cp:lastPrinted>2026-05-06T02:47:12Z</cp:lastPrinted>
  <dcterms:created xsi:type="dcterms:W3CDTF">2026-04-16T00:46:52Z</dcterms:created>
  <dcterms:modified xsi:type="dcterms:W3CDTF">2026-09-08T08:19:02Z</dcterms:modified>
  <cp:version/>
</cp:coreProperties>
</file>