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3"/>
  </p:notesMasterIdLst>
  <p:sldIdLst>
    <p:sldId id="257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1068" y="72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4127680-7F81-4D8F-9582-C62C210A6852}" type="datetime1">
              <a:rPr lang="ko-KR" altLang="en-US"/>
              <a:pPr lvl="0">
                <a:defRPr/>
              </a:pPr>
              <a:t>2026-09-10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77CAF73-58C4-46E1-B0BE-60188ABDBCB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505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77CAF73-58C4-46E1-B0BE-60188ABDBCBD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67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67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60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815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9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25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46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59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94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3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3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3C366-7615-4C86-A0EE-7E8F389AC9B7}" type="datetimeFigureOut">
              <a:rPr lang="ko-KR" altLang="en-US" smtClean="0"/>
              <a:t>2026-09-10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08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1A9DF-05F7-FB39-2CD6-5CB7D7710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01ECBD0A-5A76-0E96-4271-D829EB2FBE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425717"/>
            <a:ext cx="2991583" cy="2318474"/>
          </a:xfrm>
          <a:prstGeom prst="rect">
            <a:avLst/>
          </a:prstGeom>
        </p:spPr>
      </p:pic>
      <p:grpSp>
        <p:nvGrpSpPr>
          <p:cNvPr id="58" name="그룹 57">
            <a:extLst>
              <a:ext uri="{FF2B5EF4-FFF2-40B4-BE49-F238E27FC236}">
                <a16:creationId xmlns:a16="http://schemas.microsoft.com/office/drawing/2014/main" id="{5FEE8846-2FBA-6AFB-3135-3EB0ECE2BD55}"/>
              </a:ext>
            </a:extLst>
          </p:cNvPr>
          <p:cNvGrpSpPr/>
          <p:nvPr/>
        </p:nvGrpSpPr>
        <p:grpSpPr>
          <a:xfrm>
            <a:off x="285569" y="402805"/>
            <a:ext cx="2360210" cy="260664"/>
            <a:chOff x="0" y="753326"/>
            <a:chExt cx="2477674" cy="273637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793CDE3F-D0E4-C060-F00A-E0F687DB93E3}"/>
                </a:ext>
              </a:extLst>
            </p:cNvPr>
            <p:cNvSpPr/>
            <p:nvPr/>
          </p:nvSpPr>
          <p:spPr>
            <a:xfrm>
              <a:off x="0" y="753326"/>
              <a:ext cx="2225040" cy="23423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맑은 고딕" panose="020B0503020000020004" pitchFamily="50" charset="-127"/>
                  <a:cs typeface="+mn-cs"/>
                </a:rPr>
                <a:t>기타장비</a:t>
              </a:r>
            </a:p>
          </p:txBody>
        </p:sp>
        <p:sp>
          <p:nvSpPr>
            <p:cNvPr id="60" name="이등변 삼각형 59">
              <a:extLst>
                <a:ext uri="{FF2B5EF4-FFF2-40B4-BE49-F238E27FC236}">
                  <a16:creationId xmlns:a16="http://schemas.microsoft.com/office/drawing/2014/main" id="{76012E51-E9A3-E596-9D07-C005CF31605B}"/>
                </a:ext>
              </a:extLst>
            </p:cNvPr>
            <p:cNvSpPr/>
            <p:nvPr/>
          </p:nvSpPr>
          <p:spPr>
            <a:xfrm>
              <a:off x="1988694" y="867197"/>
              <a:ext cx="488980" cy="159766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18854B88-F495-2A96-B257-6E9EFCE7BFC0}"/>
              </a:ext>
            </a:extLst>
          </p:cNvPr>
          <p:cNvGrpSpPr/>
          <p:nvPr/>
        </p:nvGrpSpPr>
        <p:grpSpPr>
          <a:xfrm>
            <a:off x="263336" y="672074"/>
            <a:ext cx="6283513" cy="69263"/>
            <a:chOff x="323850" y="638623"/>
            <a:chExt cx="6122286" cy="11600"/>
          </a:xfrm>
        </p:grpSpPr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9DF116D-ACAD-3A55-B7B0-B5D3BC75C449}"/>
                </a:ext>
              </a:extLst>
            </p:cNvPr>
            <p:cNvCxnSpPr>
              <a:cxnSpLocks/>
            </p:cNvCxnSpPr>
            <p:nvPr/>
          </p:nvCxnSpPr>
          <p:spPr>
            <a:xfrm>
              <a:off x="3050426" y="650223"/>
              <a:ext cx="3395710" cy="0"/>
            </a:xfrm>
            <a:prstGeom prst="line">
              <a:avLst/>
            </a:prstGeom>
            <a:ln>
              <a:solidFill>
                <a:srgbClr val="52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0061EC27-54AF-880E-1385-D5B39BE49E49}"/>
                </a:ext>
              </a:extLst>
            </p:cNvPr>
            <p:cNvCxnSpPr>
              <a:cxnSpLocks/>
            </p:cNvCxnSpPr>
            <p:nvPr/>
          </p:nvCxnSpPr>
          <p:spPr>
            <a:xfrm>
              <a:off x="323850" y="638623"/>
              <a:ext cx="2731019" cy="0"/>
            </a:xfrm>
            <a:prstGeom prst="line">
              <a:avLst/>
            </a:prstGeom>
            <a:ln>
              <a:solidFill>
                <a:srgbClr val="1A2954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F0278DE-6785-D976-8A35-5B89478A5D76}"/>
              </a:ext>
            </a:extLst>
          </p:cNvPr>
          <p:cNvCxnSpPr>
            <a:cxnSpLocks/>
          </p:cNvCxnSpPr>
          <p:nvPr/>
        </p:nvCxnSpPr>
        <p:spPr>
          <a:xfrm>
            <a:off x="254070" y="9662019"/>
            <a:ext cx="6293667" cy="9188"/>
          </a:xfrm>
          <a:prstGeom prst="line">
            <a:avLst/>
          </a:prstGeom>
          <a:ln w="7239">
            <a:solidFill>
              <a:srgbClr val="2B3D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83B4C0-5551-04AD-9CFE-5CEE59F84679}"/>
              </a:ext>
            </a:extLst>
          </p:cNvPr>
          <p:cNvSpPr txBox="1"/>
          <p:nvPr/>
        </p:nvSpPr>
        <p:spPr>
          <a:xfrm>
            <a:off x="634784" y="4565792"/>
            <a:ext cx="3030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790224"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I </a:t>
            </a:r>
            <a:r>
              <a:rPr lang="en-US" altLang="ko-KR" sz="1200" b="1" dirty="0">
                <a:solidFill>
                  <a:srgbClr val="FF0000"/>
                </a:solidFill>
              </a:rPr>
              <a:t>Technical Specifications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맑은 고딕" panose="020B0503020000020004" pitchFamily="50" charset="-127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E539715-D142-3EFA-33DD-B67549496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2172027"/>
              </p:ext>
            </p:extLst>
          </p:nvPr>
        </p:nvGraphicFramePr>
        <p:xfrm>
          <a:off x="635070" y="1369811"/>
          <a:ext cx="2583556" cy="268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823266644"/>
                    </a:ext>
                  </a:extLst>
                </a:gridCol>
                <a:gridCol w="185726">
                  <a:extLst>
                    <a:ext uri="{9D8B030D-6E8A-4147-A177-3AD203B41FA5}">
                      <a16:colId xmlns:a16="http://schemas.microsoft.com/office/drawing/2014/main" val="2478834776"/>
                    </a:ext>
                  </a:extLst>
                </a:gridCol>
                <a:gridCol w="937146">
                  <a:extLst>
                    <a:ext uri="{9D8B030D-6E8A-4147-A177-3AD203B41FA5}">
                      <a16:colId xmlns:a16="http://schemas.microsoft.com/office/drawing/2014/main" val="1773184050"/>
                    </a:ext>
                  </a:extLst>
                </a:gridCol>
                <a:gridCol w="1252404">
                  <a:extLst>
                    <a:ext uri="{9D8B030D-6E8A-4147-A177-3AD203B41FA5}">
                      <a16:colId xmlns:a16="http://schemas.microsoft.com/office/drawing/2014/main" val="2584910323"/>
                    </a:ext>
                  </a:extLst>
                </a:gridCol>
              </a:tblGrid>
              <a:tr h="493467"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vl="0" defTabSz="790224">
                        <a:defRPr/>
                      </a:pPr>
                      <a:r>
                        <a:rPr lang="en-US" altLang="ko-KR" sz="2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BHH-200J</a:t>
                      </a:r>
                      <a:endParaRPr lang="ko-KR" altLang="ko-KR" sz="2000" b="1" dirty="0">
                        <a:solidFill>
                          <a:srgbClr val="393536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94413"/>
                  </a:ext>
                </a:extLst>
              </a:tr>
              <a:tr h="156770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766302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G2B </a:t>
                      </a:r>
                      <a:r>
                        <a:rPr lang="ko-KR" altLang="ko-KR" sz="1000" b="1" i="0" kern="1200" dirty="0">
                          <a:solidFill>
                            <a:srgbClr val="0000CC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23224903</a:t>
                      </a:r>
                      <a:endParaRPr kumimoji="0" lang="ko-KR" alt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456751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조달가격 </a:t>
                      </a: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693,000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원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33980"/>
                  </a:ext>
                </a:extLst>
              </a:tr>
            </a:tbl>
          </a:graphicData>
        </a:graphic>
      </p:graphicFrame>
      <p:pic>
        <p:nvPicPr>
          <p:cNvPr id="20" name="그림 19">
            <a:extLst>
              <a:ext uri="{FF2B5EF4-FFF2-40B4-BE49-F238E27FC236}">
                <a16:creationId xmlns:a16="http://schemas.microsoft.com/office/drawing/2014/main" id="{AF615486-3EC8-E662-FD8E-D2B2FB7CF2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727" y="1422778"/>
            <a:ext cx="378866" cy="230400"/>
          </a:xfrm>
          <a:prstGeom prst="rect">
            <a:avLst/>
          </a:prstGeom>
          <a:noFill/>
        </p:spPr>
      </p:pic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7C434F03-172C-C4AB-3C20-5A5FFB6B8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629949"/>
              </p:ext>
            </p:extLst>
          </p:nvPr>
        </p:nvGraphicFramePr>
        <p:xfrm>
          <a:off x="3169225" y="1635157"/>
          <a:ext cx="3053705" cy="21475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3705">
                  <a:extLst>
                    <a:ext uri="{9D8B030D-6E8A-4147-A177-3AD203B41FA5}">
                      <a16:colId xmlns:a16="http://schemas.microsoft.com/office/drawing/2014/main" val="4195348621"/>
                    </a:ext>
                  </a:extLst>
                </a:gridCol>
              </a:tblGrid>
              <a:tr h="21849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I 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Choice Point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497582"/>
                  </a:ext>
                </a:extLst>
              </a:tr>
              <a:tr h="1873270">
                <a:tc>
                  <a:txBody>
                    <a:bodyPr/>
                    <a:lstStyle/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HDMI + Audio to HDMI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뛰어난 호환성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작은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크기 와 가벼운 무게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외부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Audio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합성 기능</a:t>
                      </a:r>
                      <a:endParaRPr lang="en-US" altLang="ko-KR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endParaRPr lang="en-US" altLang="ko-KR" sz="900" b="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HDMI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출력 임베디드 오디오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선택기능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(HDMI 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임베디드 오디오와 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Line In </a:t>
                      </a:r>
                      <a:r>
                        <a:rPr lang="ko-KR" altLang="en-US" sz="900" b="0" dirty="0" err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오디오중</a:t>
                      </a: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선택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Long Distance Signal Transmission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Power / Video Status Display</a:t>
                      </a:r>
                    </a:p>
                    <a:p>
                      <a:pPr marL="171450" indent="-171450" eaLnBrk="1" hangingPunct="1">
                        <a:lnSpc>
                          <a:spcPts val="1300"/>
                        </a:lnSpc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  <a:defRPr/>
                      </a:pPr>
                      <a:r>
                        <a:rPr lang="ko-KR" altLang="en-US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넓은 입력 전원</a:t>
                      </a:r>
                      <a:r>
                        <a:rPr lang="en-US" altLang="ko-KR" sz="900" b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(5V ~ 18V)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546215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9A964640-A9B6-73D9-561F-077793F98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779641"/>
              </p:ext>
            </p:extLst>
          </p:nvPr>
        </p:nvGraphicFramePr>
        <p:xfrm>
          <a:off x="634784" y="4841430"/>
          <a:ext cx="5508546" cy="2603016"/>
        </p:xfrm>
        <a:graphic>
          <a:graphicData uri="http://schemas.openxmlformats.org/drawingml/2006/table">
            <a:tbl>
              <a:tblPr/>
              <a:tblGrid>
                <a:gridCol w="1877914">
                  <a:extLst>
                    <a:ext uri="{9D8B030D-6E8A-4147-A177-3AD203B41FA5}">
                      <a16:colId xmlns:a16="http://schemas.microsoft.com/office/drawing/2014/main" val="2701667482"/>
                    </a:ext>
                  </a:extLst>
                </a:gridCol>
                <a:gridCol w="3630632">
                  <a:extLst>
                    <a:ext uri="{9D8B030D-6E8A-4147-A177-3AD203B41FA5}">
                      <a16:colId xmlns:a16="http://schemas.microsoft.com/office/drawing/2014/main" val="3598610897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Spec</a:t>
                      </a:r>
                      <a:r>
                        <a:rPr lang="en-US" altLang="ko-KR" sz="900" b="1" kern="0" spc="0" baseline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Item</a:t>
                      </a:r>
                      <a:endParaRPr lang="en-US" altLang="ko-KR" sz="9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90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Details</a:t>
                      </a:r>
                      <a:endParaRPr lang="en-US" sz="90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74909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 Input</a:t>
                      </a:r>
                      <a:endParaRPr lang="en-US" altLang="ko-KR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 x HDMI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47661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Output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 x HDMI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7401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Audio Input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 x L/R</a:t>
                      </a:r>
                      <a:r>
                        <a:rPr lang="en-US" sz="90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Jack, Stereo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20339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Input Format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HD: 1920x1080 (60p, 59.94p, 50p), </a:t>
                      </a:r>
                      <a:b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</a:b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     1920x1080 (60i, 59.94i, 50i, 30p, 29.97p, 25p, 24p, 23.98p) </a:t>
                      </a:r>
                      <a:b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</a:br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     1280x720 (60p, 59.94p, 50p)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SD:  NTSC, PAL</a:t>
                      </a: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43154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2 x LED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Power, Video</a:t>
                      </a: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06993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Dip Switch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HDMI Bypass / External Audio Select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65906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Power Requirement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DC (5V~18V)</a:t>
                      </a: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72435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Power Consumption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2.8W</a:t>
                      </a: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934342"/>
                  </a:ext>
                </a:extLst>
              </a:tr>
              <a:tr h="405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Operating Temperature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0°C ~ 40°C (32°F~104°F)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507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Operating Humidity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20% ~ 80% RH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45082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Product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Weight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100g(0.22 </a:t>
                      </a:r>
                      <a:r>
                        <a:rPr 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lb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)</a:t>
                      </a: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5908625"/>
                  </a:ext>
                </a:extLst>
              </a:tr>
              <a:tr h="12536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Package</a:t>
                      </a:r>
                      <a:r>
                        <a:rPr lang="en-US" altLang="ko-KR" sz="900" b="1" u="none" strike="noStrike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Weight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402g(0.88 </a:t>
                      </a:r>
                      <a:r>
                        <a:rPr lang="en-US" sz="9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lb</a:t>
                      </a: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)</a:t>
                      </a: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86032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Dimensions(W*H*D)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60.8 * 83.6 * 27mm (2.3*3.3*1.06 inch)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9095" marR="9095" marT="9096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7215061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8333DEDF-122E-1A42-68F0-F135D4CAD535}"/>
              </a:ext>
            </a:extLst>
          </p:cNvPr>
          <p:cNvSpPr/>
          <p:nvPr/>
        </p:nvSpPr>
        <p:spPr>
          <a:xfrm>
            <a:off x="301190" y="854438"/>
            <a:ext cx="6245659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HDMI 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입력 오디오 대신 외부 오디오를 합성하여 </a:t>
            </a:r>
            <a:r>
              <a:rPr lang="en-US" altLang="ko-KR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HDMI</a:t>
            </a:r>
            <a:r>
              <a:rPr lang="ko-KR" altLang="en-US" sz="9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로 출력 가능</a:t>
            </a:r>
            <a:endParaRPr lang="ko-KR" altLang="ko-KR" sz="9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2662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226</Words>
  <Application>Microsoft Office PowerPoint</Application>
  <PresentationFormat>A4 용지(210x297mm)</PresentationFormat>
  <Paragraphs>46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나눔고딕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이혜진</dc:creator>
  <cp:lastModifiedBy>이혜진</cp:lastModifiedBy>
  <cp:revision>133</cp:revision>
  <cp:lastPrinted>2026-05-06T02:47:12Z</cp:lastPrinted>
  <dcterms:created xsi:type="dcterms:W3CDTF">2026-04-16T00:46:52Z</dcterms:created>
  <dcterms:modified xsi:type="dcterms:W3CDTF">2026-09-10T06:39:27Z</dcterms:modified>
  <cp:version/>
</cp:coreProperties>
</file>