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632C616B-6E2F-EEF0-1571-9D1DC46AE69B}"/>
              </a:ext>
            </a:extLst>
          </p:cNvPr>
          <p:cNvSpPr txBox="1"/>
          <p:nvPr/>
        </p:nvSpPr>
        <p:spPr>
          <a:xfrm>
            <a:off x="343429" y="713638"/>
            <a:ext cx="2705549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en-US" altLang="ko-KR" sz="1901" b="1" dirty="0">
                <a:solidFill>
                  <a:srgbClr val="231F1F"/>
                </a:solidFill>
              </a:rPr>
              <a:t>A/V Switcher (All</a:t>
            </a:r>
            <a:r>
              <a:rPr lang="ko-KR" altLang="en-US" sz="1901" b="1" dirty="0">
                <a:solidFill>
                  <a:srgbClr val="231F1F"/>
                </a:solidFill>
              </a:rPr>
              <a:t> </a:t>
            </a:r>
            <a:r>
              <a:rPr lang="en-US" altLang="ko-KR" sz="1901" b="1" dirty="0">
                <a:solidFill>
                  <a:srgbClr val="231F1F"/>
                </a:solidFill>
              </a:rPr>
              <a:t>in</a:t>
            </a:r>
            <a:r>
              <a:rPr lang="ko-KR" altLang="en-US" sz="1901" b="1" dirty="0">
                <a:solidFill>
                  <a:srgbClr val="231F1F"/>
                </a:solidFill>
              </a:rPr>
              <a:t> </a:t>
            </a:r>
            <a:r>
              <a:rPr lang="en-US" altLang="ko-KR" sz="1901" b="1" dirty="0">
                <a:solidFill>
                  <a:srgbClr val="231F1F"/>
                </a:solidFill>
              </a:rPr>
              <a:t>One)</a:t>
            </a:r>
            <a:endParaRPr kumimoji="0" lang="ko-KR" altLang="ko-KR" sz="1901" b="1" i="0" u="none" strike="noStrike" kern="1200" cap="none" spc="0" normalizeH="0" baseline="0" noProof="0" dirty="0">
              <a:ln>
                <a:noFill/>
              </a:ln>
              <a:solidFill>
                <a:srgbClr val="231F1F"/>
              </a:solidFill>
              <a:effectLst/>
              <a:uLnTx/>
              <a:uFillTx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1060178"/>
            <a:ext cx="6245659" cy="505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다채널 영상 입력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실시간 </a:t>
            </a:r>
            <a:r>
              <a:rPr lang="ko-KR" altLang="en-US" sz="900" dirty="0" err="1">
                <a:solidFill>
                  <a:prstClr val="black"/>
                </a:solidFill>
                <a:latin typeface="+mn-ea"/>
              </a:rPr>
              <a:t>믹싱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녹화 및 스트리밍 송출을 하나의 장비에서 수행할 수 있도록 설계된 </a:t>
            </a:r>
            <a:r>
              <a:rPr lang="ko-KR" altLang="en-US" sz="900" dirty="0" err="1">
                <a:solidFill>
                  <a:prstClr val="black"/>
                </a:solidFill>
                <a:latin typeface="+mn-ea"/>
              </a:rPr>
              <a:t>올인원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 방송 제작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·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송출 시스템으로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교육기관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공공기관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기업 스튜디오 등에서 안정적인 라이브 제작 환경을 제공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. (T-BAR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컨트롤러 기본제공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)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32930" y="4704763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761881"/>
              </p:ext>
            </p:extLst>
          </p:nvPr>
        </p:nvGraphicFramePr>
        <p:xfrm>
          <a:off x="635070" y="1699288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7902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1" i="0" u="none" strike="noStrike" kern="1200" cap="none" spc="-100" normalizeH="0" baseline="0" noProof="0" dirty="0">
                          <a:ln>
                            <a:noFill/>
                          </a:ln>
                          <a:solidFill>
                            <a:srgbClr val="39353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PRO–CASTER JI</a:t>
                      </a:r>
                      <a:endParaRPr kumimoji="0" lang="ko-KR" altLang="ko-KR" sz="1900" b="1" i="0" u="none" strike="noStrike" kern="1200" cap="none" spc="-100" normalizeH="0" baseline="0" noProof="0" dirty="0">
                        <a:ln>
                          <a:noFill/>
                        </a:ln>
                        <a:solidFill>
                          <a:srgbClr val="39353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23710296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9,240,000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752255"/>
            <a:ext cx="378866" cy="230400"/>
          </a:xfrm>
          <a:prstGeom prst="rect">
            <a:avLst/>
          </a:prstGeom>
          <a:noFill/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8425A58C-E56D-6D08-1C33-9B7963DC12BA}"/>
              </a:ext>
            </a:extLst>
          </p:cNvPr>
          <p:cNvGrpSpPr/>
          <p:nvPr/>
        </p:nvGrpSpPr>
        <p:grpSpPr>
          <a:xfrm>
            <a:off x="794933" y="2173653"/>
            <a:ext cx="1957792" cy="1080000"/>
            <a:chOff x="1689342" y="4141546"/>
            <a:chExt cx="1488725" cy="1206379"/>
          </a:xfrm>
          <a:noFill/>
        </p:grpSpPr>
        <p:grpSp>
          <p:nvGrpSpPr>
            <p:cNvPr id="22" name="그룹 70">
              <a:extLst>
                <a:ext uri="{FF2B5EF4-FFF2-40B4-BE49-F238E27FC236}">
                  <a16:creationId xmlns:a16="http://schemas.microsoft.com/office/drawing/2014/main" id="{F270A5C7-7252-DC08-69CA-60D4D97992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9932" y="4141546"/>
              <a:ext cx="724404" cy="404036"/>
              <a:chOff x="1151139" y="1474025"/>
              <a:chExt cx="8432312" cy="4729202"/>
            </a:xfrm>
            <a:grpFill/>
          </p:grpSpPr>
          <p:grpSp>
            <p:nvGrpSpPr>
              <p:cNvPr id="26" name="그룹 30">
                <a:extLst>
                  <a:ext uri="{FF2B5EF4-FFF2-40B4-BE49-F238E27FC236}">
                    <a16:creationId xmlns:a16="http://schemas.microsoft.com/office/drawing/2014/main" id="{F85398F4-3C05-812A-B6D2-F9637F4CC65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151139" y="1474025"/>
                <a:ext cx="8432312" cy="4729202"/>
                <a:chOff x="1004907" y="1172560"/>
                <a:chExt cx="7231113" cy="4067503"/>
              </a:xfrm>
              <a:grpFill/>
            </p:grpSpPr>
            <p:pic>
              <p:nvPicPr>
                <p:cNvPr id="28" name="그림 31">
                  <a:extLst>
                    <a:ext uri="{FF2B5EF4-FFF2-40B4-BE49-F238E27FC236}">
                      <a16:creationId xmlns:a16="http://schemas.microsoft.com/office/drawing/2014/main" id="{DF91B3CF-C2BA-A202-0B4B-6AFABAE9FB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04907" y="1172560"/>
                  <a:ext cx="7231113" cy="406750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" name="Picture 2">
                  <a:extLst>
                    <a:ext uri="{FF2B5EF4-FFF2-40B4-BE49-F238E27FC236}">
                      <a16:creationId xmlns:a16="http://schemas.microsoft.com/office/drawing/2014/main" id="{7C829A90-DCD6-E41D-404C-3482C438883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43742" y="1394296"/>
                  <a:ext cx="1800000" cy="1120959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2">
                  <a:extLst>
                    <a:ext uri="{FF2B5EF4-FFF2-40B4-BE49-F238E27FC236}">
                      <a16:creationId xmlns:a16="http://schemas.microsoft.com/office/drawing/2014/main" id="{E857A8FC-5447-1E04-755F-8C1051A231F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36399" y="2062264"/>
                  <a:ext cx="882000" cy="54927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">
                  <a:extLst>
                    <a:ext uri="{FF2B5EF4-FFF2-40B4-BE49-F238E27FC236}">
                      <a16:creationId xmlns:a16="http://schemas.microsoft.com/office/drawing/2014/main" id="{72CC5409-1A0D-AE41-B0DF-4AB4717665C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19492" y="2081719"/>
                  <a:ext cx="900000" cy="513976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4">
                  <a:extLst>
                    <a:ext uri="{FF2B5EF4-FFF2-40B4-BE49-F238E27FC236}">
                      <a16:creationId xmlns:a16="http://schemas.microsoft.com/office/drawing/2014/main" id="{A1C700D2-908B-DC76-33F8-9111C1F738E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39654" y="2743200"/>
                  <a:ext cx="882000" cy="484616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5">
                  <a:extLst>
                    <a:ext uri="{FF2B5EF4-FFF2-40B4-BE49-F238E27FC236}">
                      <a16:creationId xmlns:a16="http://schemas.microsoft.com/office/drawing/2014/main" id="{CDFE8EAA-831C-648E-5290-87B6A2C4D49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25052" y="4455268"/>
                  <a:ext cx="599467" cy="346359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2">
                  <a:extLst>
                    <a:ext uri="{FF2B5EF4-FFF2-40B4-BE49-F238E27FC236}">
                      <a16:creationId xmlns:a16="http://schemas.microsoft.com/office/drawing/2014/main" id="{A23043C4-FC91-F07D-C393-09CB93633BD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36269" y="4899715"/>
                  <a:ext cx="586501" cy="33863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2">
                  <a:extLst>
                    <a:ext uri="{FF2B5EF4-FFF2-40B4-BE49-F238E27FC236}">
                      <a16:creationId xmlns:a16="http://schemas.microsoft.com/office/drawing/2014/main" id="{D4821EB2-983C-FE5B-7F58-98FE0143809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36141" y="4891608"/>
                  <a:ext cx="586501" cy="33863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6">
                  <a:extLst>
                    <a:ext uri="{FF2B5EF4-FFF2-40B4-BE49-F238E27FC236}">
                      <a16:creationId xmlns:a16="http://schemas.microsoft.com/office/drawing/2014/main" id="{B4F8E5AC-B3BD-E524-0651-7EF2344119B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34780" y="2734081"/>
                  <a:ext cx="891582" cy="50523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7">
                  <a:extLst>
                    <a:ext uri="{FF2B5EF4-FFF2-40B4-BE49-F238E27FC236}">
                      <a16:creationId xmlns:a16="http://schemas.microsoft.com/office/drawing/2014/main" id="{4B03C811-5760-E587-2739-D90B63A48F7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14263" y="1396314"/>
                  <a:ext cx="892309" cy="56841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8">
                  <a:extLst>
                    <a:ext uri="{FF2B5EF4-FFF2-40B4-BE49-F238E27FC236}">
                      <a16:creationId xmlns:a16="http://schemas.microsoft.com/office/drawing/2014/main" id="{E720A067-1F7B-50DA-FDB1-421B8C7B5E9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35693" y="4022387"/>
                  <a:ext cx="583961" cy="325354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9">
                  <a:extLst>
                    <a:ext uri="{FF2B5EF4-FFF2-40B4-BE49-F238E27FC236}">
                      <a16:creationId xmlns:a16="http://schemas.microsoft.com/office/drawing/2014/main" id="{6CF35A60-062C-BD90-B84E-53D25BE9D80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30396" y="4017523"/>
                  <a:ext cx="597238" cy="335951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" name="Picture 10">
                  <a:extLst>
                    <a:ext uri="{FF2B5EF4-FFF2-40B4-BE49-F238E27FC236}">
                      <a16:creationId xmlns:a16="http://schemas.microsoft.com/office/drawing/2014/main" id="{CAF70EBE-9EFB-C5EB-F1D7-F9BD11740EC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33272" y="3378640"/>
                  <a:ext cx="887749" cy="524391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2" name="Picture 9">
                  <a:extLst>
                    <a:ext uri="{FF2B5EF4-FFF2-40B4-BE49-F238E27FC236}">
                      <a16:creationId xmlns:a16="http://schemas.microsoft.com/office/drawing/2014/main" id="{93302E47-E53F-0064-D179-1CCD292763E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20200" y="1391055"/>
                  <a:ext cx="1806968" cy="1215957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3">
                  <a:extLst>
                    <a:ext uri="{FF2B5EF4-FFF2-40B4-BE49-F238E27FC236}">
                      <a16:creationId xmlns:a16="http://schemas.microsoft.com/office/drawing/2014/main" id="{29AAAC69-E178-2CC2-23FF-AF0FFAFCC2B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43501" y="3986012"/>
                  <a:ext cx="1082553" cy="1043188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pic>
            <p:nvPicPr>
              <p:cNvPr id="27" name="Picture 32">
                <a:extLst>
                  <a:ext uri="{FF2B5EF4-FFF2-40B4-BE49-F238E27FC236}">
                    <a16:creationId xmlns:a16="http://schemas.microsoft.com/office/drawing/2014/main" id="{4ED1DE87-D9C6-50F7-FFAF-3452C28E91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394" r="13651" b="22594"/>
              <a:stretch>
                <a:fillRect/>
              </a:stretch>
            </p:blipFill>
            <p:spPr bwMode="auto">
              <a:xfrm>
                <a:off x="3289892" y="4796461"/>
                <a:ext cx="3075220" cy="77632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5F60428E-D522-0556-BD8E-850F4D432369}"/>
                </a:ext>
              </a:extLst>
            </p:cNvPr>
            <p:cNvGrpSpPr/>
            <p:nvPr/>
          </p:nvGrpSpPr>
          <p:grpSpPr>
            <a:xfrm>
              <a:off x="1689342" y="4551283"/>
              <a:ext cx="1488725" cy="796642"/>
              <a:chOff x="1689342" y="4551283"/>
              <a:chExt cx="1488725" cy="796642"/>
            </a:xfrm>
            <a:grpFill/>
          </p:grpSpPr>
          <p:pic>
            <p:nvPicPr>
              <p:cNvPr id="24" name="그림 63">
                <a:extLst>
                  <a:ext uri="{FF2B5EF4-FFF2-40B4-BE49-F238E27FC236}">
                    <a16:creationId xmlns:a16="http://schemas.microsoft.com/office/drawing/2014/main" id="{4D8F0E8C-94EA-85FA-70E8-45BD87F5FE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342" y="4551283"/>
                <a:ext cx="1488725" cy="46086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5" name="그림 24">
                <a:extLst>
                  <a:ext uri="{FF2B5EF4-FFF2-40B4-BE49-F238E27FC236}">
                    <a16:creationId xmlns:a16="http://schemas.microsoft.com/office/drawing/2014/main" id="{F36903E4-1997-406B-28F8-DB6BB25D50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29447" y="4866299"/>
                <a:ext cx="1182727" cy="481626"/>
              </a:xfrm>
              <a:prstGeom prst="rect">
                <a:avLst/>
              </a:prstGeom>
              <a:grpFill/>
            </p:spPr>
          </p:pic>
        </p:grpSp>
      </p:grpSp>
      <p:graphicFrame>
        <p:nvGraphicFramePr>
          <p:cNvPr id="45" name="표 44">
            <a:extLst>
              <a:ext uri="{FF2B5EF4-FFF2-40B4-BE49-F238E27FC236}">
                <a16:creationId xmlns:a16="http://schemas.microsoft.com/office/drawing/2014/main" id="{F87C257D-5947-F62F-FA6D-F885E295F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955294"/>
              </p:ext>
            </p:extLst>
          </p:nvPr>
        </p:nvGraphicFramePr>
        <p:xfrm>
          <a:off x="676823" y="4983325"/>
          <a:ext cx="5481494" cy="3347089"/>
        </p:xfrm>
        <a:graphic>
          <a:graphicData uri="http://schemas.openxmlformats.org/drawingml/2006/table">
            <a:tbl>
              <a:tblPr/>
              <a:tblGrid>
                <a:gridCol w="1868691">
                  <a:extLst>
                    <a:ext uri="{9D8B030D-6E8A-4147-A177-3AD203B41FA5}">
                      <a16:colId xmlns:a16="http://schemas.microsoft.com/office/drawing/2014/main" val="2701667482"/>
                    </a:ext>
                  </a:extLst>
                </a:gridCol>
                <a:gridCol w="3612803">
                  <a:extLst>
                    <a:ext uri="{9D8B030D-6E8A-4147-A177-3AD203B41FA5}">
                      <a16:colId xmlns:a16="http://schemas.microsoft.com/office/drawing/2014/main" val="3598610897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74909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Input(note1)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4*HDMI, 2* SDI(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동시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4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ch)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4766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Output(note2)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3 HDMI, 2 SDI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85198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Audio Input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6 HDMI/SDI Embedded</a:t>
                      </a:r>
                    </a:p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Audio L/R Stereo, Balanced XLR Jack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4786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Audio Output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5 Embedded Audio with Output</a:t>
                      </a:r>
                    </a:p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Audio L/R Stereo, Balanced XLR Jack</a:t>
                      </a:r>
                    </a:p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Phone Audio L/R, 3.5Φ Pin Jack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2981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Graphic Output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HDMI PC Graphic(Menu)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1666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I/O Port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 USB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LAN(RJ-45) Network</a:t>
                      </a:r>
                    </a:p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Tally Out(6point)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1005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Signal Format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nn-NO" sz="900" kern="0" spc="-2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1920*1080i/p(50,59.94,60), 1280*720p(50,59.94,60)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04076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CPU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Intel CPU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43154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RAM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16GB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65906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STORAGE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SSD 240GB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 1 HDD 1TB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93434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Windows 11, 64bit Mode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40564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0~40°C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15114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AC220V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06162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100W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84224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8.5Kg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48365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430(w)*88(h)*390(d),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손잡이 제외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90026"/>
                  </a:ext>
                </a:extLst>
              </a:tr>
            </a:tbl>
          </a:graphicData>
        </a:graphic>
      </p:graphicFrame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711116"/>
              </p:ext>
            </p:extLst>
          </p:nvPr>
        </p:nvGraphicFramePr>
        <p:xfrm>
          <a:off x="3254950" y="1964634"/>
          <a:ext cx="3069460" cy="2501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9460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805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컨트롤 패널 기본 제공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 In 5 Out (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동시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채널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b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채널의 서로 다른 라우터 출력기능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채널 출력의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CG,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로고 합성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(Multi Keyer)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최고의 안정화 보증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_HW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기반 설계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지연 없는 영상출력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(2F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↓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)_HW Mix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설계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6ch(4 HDMI, 2 SDI, IP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USB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장치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입력연결기능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고품질의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XLR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단자의 밸런스 오디오 입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출력기능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파노라마 사진의 배경설정 및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Move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사용자 작성기능의 다양한 전환효과 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프로그램 종료 시 설정된 입력의 출력 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급의 녹화 및 입력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(PGM, Live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선택 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녹화 </a:t>
                      </a:r>
                      <a:r>
                        <a:rPr lang="ko-KR" altLang="ko-KR" sz="900" b="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종료시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FTP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파일전송기능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340</Words>
  <Application>Microsoft Office PowerPoint</Application>
  <PresentationFormat>A4 용지(210x297mm)</PresentationFormat>
  <Paragraphs>61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108</cp:revision>
  <cp:lastPrinted>2026-05-06T02:47:12Z</cp:lastPrinted>
  <dcterms:created xsi:type="dcterms:W3CDTF">2026-04-16T00:46:52Z</dcterms:created>
  <dcterms:modified xsi:type="dcterms:W3CDTF">2026-07-29T05:35:24Z</dcterms:modified>
  <cp:version/>
</cp:coreProperties>
</file>