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32C616B-6E2F-EEF0-1571-9D1DC46AE69B}"/>
              </a:ext>
            </a:extLst>
          </p:cNvPr>
          <p:cNvSpPr txBox="1"/>
          <p:nvPr/>
        </p:nvSpPr>
        <p:spPr>
          <a:xfrm>
            <a:off x="343429" y="713638"/>
            <a:ext cx="2705549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231F1F"/>
                </a:solidFill>
              </a:rPr>
              <a:t>A/V Switcher (All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in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One)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1060178"/>
            <a:ext cx="6245659" cy="505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다채널 영상 입력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실시간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믹싱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녹화 및 스트리밍 송출을 하나의 장비에서 수행할 수 있도록 설계된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올인원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방송 제작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·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송출 시스템으로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교육기관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공공기관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기업 스튜디오 등에서 안정적인 라이브 제작 환경을 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(T-BAR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컨트롤러 기본제공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)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29704" y="5003483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808678"/>
              </p:ext>
            </p:extLst>
          </p:nvPr>
        </p:nvGraphicFramePr>
        <p:xfrm>
          <a:off x="635070" y="1638328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1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srgbClr val="3935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PRO–CASTER JII</a:t>
                      </a:r>
                      <a:endParaRPr kumimoji="0" lang="ko-KR" altLang="ko-KR" sz="1900" b="1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srgbClr val="39353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23227341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10,780,000</a:t>
                      </a:r>
                      <a:r>
                        <a:rPr lang="ko-KR" altLang="en-US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91295"/>
            <a:ext cx="378866" cy="230400"/>
          </a:xfrm>
          <a:prstGeom prst="rect">
            <a:avLst/>
          </a:prstGeom>
          <a:noFill/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8425A58C-E56D-6D08-1C33-9B7963DC12BA}"/>
              </a:ext>
            </a:extLst>
          </p:cNvPr>
          <p:cNvGrpSpPr/>
          <p:nvPr/>
        </p:nvGrpSpPr>
        <p:grpSpPr>
          <a:xfrm>
            <a:off x="794933" y="2112693"/>
            <a:ext cx="1957792" cy="1080000"/>
            <a:chOff x="1689342" y="4141546"/>
            <a:chExt cx="1488725" cy="1206379"/>
          </a:xfrm>
          <a:noFill/>
        </p:grpSpPr>
        <p:grpSp>
          <p:nvGrpSpPr>
            <p:cNvPr id="22" name="그룹 70">
              <a:extLst>
                <a:ext uri="{FF2B5EF4-FFF2-40B4-BE49-F238E27FC236}">
                  <a16:creationId xmlns:a16="http://schemas.microsoft.com/office/drawing/2014/main" id="{F270A5C7-7252-DC08-69CA-60D4D97992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9932" y="4141546"/>
              <a:ext cx="724404" cy="404036"/>
              <a:chOff x="1151139" y="1474025"/>
              <a:chExt cx="8432312" cy="4729202"/>
            </a:xfrm>
            <a:grpFill/>
          </p:grpSpPr>
          <p:grpSp>
            <p:nvGrpSpPr>
              <p:cNvPr id="26" name="그룹 30">
                <a:extLst>
                  <a:ext uri="{FF2B5EF4-FFF2-40B4-BE49-F238E27FC236}">
                    <a16:creationId xmlns:a16="http://schemas.microsoft.com/office/drawing/2014/main" id="{F85398F4-3C05-812A-B6D2-F9637F4CC6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151139" y="1474025"/>
                <a:ext cx="8432312" cy="4729202"/>
                <a:chOff x="1004907" y="1172560"/>
                <a:chExt cx="7231113" cy="4067503"/>
              </a:xfrm>
              <a:grpFill/>
            </p:grpSpPr>
            <p:pic>
              <p:nvPicPr>
                <p:cNvPr id="28" name="그림 31">
                  <a:extLst>
                    <a:ext uri="{FF2B5EF4-FFF2-40B4-BE49-F238E27FC236}">
                      <a16:creationId xmlns:a16="http://schemas.microsoft.com/office/drawing/2014/main" id="{DF91B3CF-C2BA-A202-0B4B-6AFABAE9FB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4907" y="1172560"/>
                  <a:ext cx="7231113" cy="406750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2">
                  <a:extLst>
                    <a:ext uri="{FF2B5EF4-FFF2-40B4-BE49-F238E27FC236}">
                      <a16:creationId xmlns:a16="http://schemas.microsoft.com/office/drawing/2014/main" id="{7C829A90-DCD6-E41D-404C-3482C43888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43742" y="1394296"/>
                  <a:ext cx="1800000" cy="11209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2">
                  <a:extLst>
                    <a:ext uri="{FF2B5EF4-FFF2-40B4-BE49-F238E27FC236}">
                      <a16:creationId xmlns:a16="http://schemas.microsoft.com/office/drawing/2014/main" id="{E857A8FC-5447-1E04-755F-8C1051A231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6399" y="2062264"/>
                  <a:ext cx="882000" cy="54927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">
                  <a:extLst>
                    <a:ext uri="{FF2B5EF4-FFF2-40B4-BE49-F238E27FC236}">
                      <a16:creationId xmlns:a16="http://schemas.microsoft.com/office/drawing/2014/main" id="{72CC5409-1A0D-AE41-B0DF-4AB4717665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9492" y="2081719"/>
                  <a:ext cx="900000" cy="51397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A1C700D2-908B-DC76-33F8-9111C1F738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9654" y="2743200"/>
                  <a:ext cx="882000" cy="48461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5">
                  <a:extLst>
                    <a:ext uri="{FF2B5EF4-FFF2-40B4-BE49-F238E27FC236}">
                      <a16:creationId xmlns:a16="http://schemas.microsoft.com/office/drawing/2014/main" id="{CDFE8EAA-831C-648E-5290-87B6A2C4D4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25052" y="4455268"/>
                  <a:ext cx="599467" cy="3463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2">
                  <a:extLst>
                    <a:ext uri="{FF2B5EF4-FFF2-40B4-BE49-F238E27FC236}">
                      <a16:creationId xmlns:a16="http://schemas.microsoft.com/office/drawing/2014/main" id="{A23043C4-FC91-F07D-C393-09CB93633B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6269" y="4899715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2">
                  <a:extLst>
                    <a:ext uri="{FF2B5EF4-FFF2-40B4-BE49-F238E27FC236}">
                      <a16:creationId xmlns:a16="http://schemas.microsoft.com/office/drawing/2014/main" id="{D4821EB2-983C-FE5B-7F58-98FE014380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6141" y="4891608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6">
                  <a:extLst>
                    <a:ext uri="{FF2B5EF4-FFF2-40B4-BE49-F238E27FC236}">
                      <a16:creationId xmlns:a16="http://schemas.microsoft.com/office/drawing/2014/main" id="{B4F8E5AC-B3BD-E524-0651-7EF2344119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4780" y="2734081"/>
                  <a:ext cx="891582" cy="5052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7">
                  <a:extLst>
                    <a:ext uri="{FF2B5EF4-FFF2-40B4-BE49-F238E27FC236}">
                      <a16:creationId xmlns:a16="http://schemas.microsoft.com/office/drawing/2014/main" id="{4B03C811-5760-E587-2739-D90B63A48F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14263" y="1396314"/>
                  <a:ext cx="892309" cy="56841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8">
                  <a:extLst>
                    <a:ext uri="{FF2B5EF4-FFF2-40B4-BE49-F238E27FC236}">
                      <a16:creationId xmlns:a16="http://schemas.microsoft.com/office/drawing/2014/main" id="{E720A067-1F7B-50DA-FDB1-421B8C7B5E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5693" y="4022387"/>
                  <a:ext cx="583961" cy="32535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9">
                  <a:extLst>
                    <a:ext uri="{FF2B5EF4-FFF2-40B4-BE49-F238E27FC236}">
                      <a16:creationId xmlns:a16="http://schemas.microsoft.com/office/drawing/2014/main" id="{6CF35A60-062C-BD90-B84E-53D25BE9D8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0396" y="4017523"/>
                  <a:ext cx="597238" cy="33595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1" name="Picture 10">
                  <a:extLst>
                    <a:ext uri="{FF2B5EF4-FFF2-40B4-BE49-F238E27FC236}">
                      <a16:creationId xmlns:a16="http://schemas.microsoft.com/office/drawing/2014/main" id="{CAF70EBE-9EFB-C5EB-F1D7-F9BD11740E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3272" y="3378640"/>
                  <a:ext cx="887749" cy="52439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2" name="Picture 9">
                  <a:extLst>
                    <a:ext uri="{FF2B5EF4-FFF2-40B4-BE49-F238E27FC236}">
                      <a16:creationId xmlns:a16="http://schemas.microsoft.com/office/drawing/2014/main" id="{93302E47-E53F-0064-D179-1CCD292763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20200" y="1391055"/>
                  <a:ext cx="1806968" cy="121595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3">
                  <a:extLst>
                    <a:ext uri="{FF2B5EF4-FFF2-40B4-BE49-F238E27FC236}">
                      <a16:creationId xmlns:a16="http://schemas.microsoft.com/office/drawing/2014/main" id="{29AAAC69-E178-2CC2-23FF-AF0FFAFCC2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43501" y="3986012"/>
                  <a:ext cx="1082553" cy="1043188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27" name="Picture 32">
                <a:extLst>
                  <a:ext uri="{FF2B5EF4-FFF2-40B4-BE49-F238E27FC236}">
                    <a16:creationId xmlns:a16="http://schemas.microsoft.com/office/drawing/2014/main" id="{4ED1DE87-D9C6-50F7-FFAF-3452C28E91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94" r="13651" b="22594"/>
              <a:stretch>
                <a:fillRect/>
              </a:stretch>
            </p:blipFill>
            <p:spPr bwMode="auto">
              <a:xfrm>
                <a:off x="3289892" y="4796461"/>
                <a:ext cx="3075220" cy="7763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5F60428E-D522-0556-BD8E-850F4D432369}"/>
                </a:ext>
              </a:extLst>
            </p:cNvPr>
            <p:cNvGrpSpPr/>
            <p:nvPr/>
          </p:nvGrpSpPr>
          <p:grpSpPr>
            <a:xfrm>
              <a:off x="1689342" y="4551283"/>
              <a:ext cx="1488725" cy="796642"/>
              <a:chOff x="1689342" y="4551283"/>
              <a:chExt cx="1488725" cy="796642"/>
            </a:xfrm>
            <a:grpFill/>
          </p:grpSpPr>
          <p:pic>
            <p:nvPicPr>
              <p:cNvPr id="24" name="그림 63">
                <a:extLst>
                  <a:ext uri="{FF2B5EF4-FFF2-40B4-BE49-F238E27FC236}">
                    <a16:creationId xmlns:a16="http://schemas.microsoft.com/office/drawing/2014/main" id="{4D8F0E8C-94EA-85FA-70E8-45BD87F5F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342" y="4551283"/>
                <a:ext cx="1488725" cy="46086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F36903E4-1997-406B-28F8-DB6BB25D50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9447" y="4866299"/>
                <a:ext cx="1182727" cy="481626"/>
              </a:xfrm>
              <a:prstGeom prst="rect">
                <a:avLst/>
              </a:prstGeom>
              <a:grpFill/>
            </p:spPr>
          </p:pic>
        </p:grpSp>
      </p:grpSp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F87C257D-5947-F62F-FA6D-F885E295F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791959"/>
              </p:ext>
            </p:extLst>
          </p:nvPr>
        </p:nvGraphicFramePr>
        <p:xfrm>
          <a:off x="674727" y="5290788"/>
          <a:ext cx="5508546" cy="3903222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Video Input(note1)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8*HDMI, 2* SDI(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동시 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8ch)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Video Output(note2)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4 HDMI, 2 SDI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10 HDMI/SDI Embedded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Audio L/R Stereo, Balanced 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Audio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6 Embedded Audio with Output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Audio L/R Stereo, Balanced 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Phone Audio L/R, 3.5</a:t>
                      </a:r>
                      <a:r>
                        <a:rPr lang="ko-KR" sz="900" kern="10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Φ</a:t>
                      </a:r>
                      <a:r>
                        <a:rPr lang="ko-KR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 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Pin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Graphic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HDMI PC Graphic(Menu)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I/O Port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2 USB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이상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LAN(RJ-45) Network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Tally Out(8point)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Video Signal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1920*1080i/p(50,59.94,60),1280*720p(50,59.94,60)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CPU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Intel CPU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RAM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16GB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이상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STORAGE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 SSD 240GB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이상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, 1 HDD 1TB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이상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OS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Windows 11, 64bit Mode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Operating Temperature 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0~40°C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511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AC220V, 50/60Hz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0616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100W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422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8.5Kg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8365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나눔명조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430(w)*88(h)*390(d),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나눔명조"/>
                        </a:rPr>
                        <a:t>손잡이 제외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90026"/>
                  </a:ext>
                </a:extLst>
              </a:tr>
            </a:tbl>
          </a:graphicData>
        </a:graphic>
      </p:graphicFrame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213978"/>
              </p:ext>
            </p:extLst>
          </p:nvPr>
        </p:nvGraphicFramePr>
        <p:xfrm>
          <a:off x="3254950" y="1903674"/>
          <a:ext cx="3069460" cy="2829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9460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778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컨트롤 패널 기본 제공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10ch(8 HDMI,2 SDI)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_(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8ch)</a:t>
                      </a:r>
                      <a:endParaRPr lang="ko-KR" altLang="ko-KR" sz="9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*6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 HDMI, 2 SDI)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ko-KR" sz="900" b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메트릭스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기능 제공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채널의 서로 다른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PGM(Live,</a:t>
                      </a:r>
                      <a:r>
                        <a:rPr lang="ko-KR" altLang="ko-KR" sz="900" b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이미지등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 출력의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CG,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 합성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(Multi Keyer)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최고의 안정화 보증 –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기반 설계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 없는 영상출력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(2F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↓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Mix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네트워크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IP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URL(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), USB(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,MIC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연결기능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XLR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단자의 밸런스 오디오 입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파노라마 사진의 배경설정 및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Move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사용자 작성기능의 다양한 전환효과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프로그램 종료 시 설정된 입력의 출력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채널의 녹화 및 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(PGM, Live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선택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녹화종료시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파일전송기능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370</Words>
  <Application>Microsoft Office PowerPoint</Application>
  <PresentationFormat>A4 용지(210x297mm)</PresentationFormat>
  <Paragraphs>62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114</cp:revision>
  <cp:lastPrinted>2026-05-06T02:47:12Z</cp:lastPrinted>
  <dcterms:created xsi:type="dcterms:W3CDTF">2026-04-16T00:46:52Z</dcterms:created>
  <dcterms:modified xsi:type="dcterms:W3CDTF">2026-07-29T05:35:31Z</dcterms:modified>
  <cp:version/>
</cp:coreProperties>
</file>