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32C616B-6E2F-EEF0-1571-9D1DC46AE69B}"/>
              </a:ext>
            </a:extLst>
          </p:cNvPr>
          <p:cNvSpPr txBox="1"/>
          <p:nvPr/>
        </p:nvSpPr>
        <p:spPr>
          <a:xfrm>
            <a:off x="343429" y="713638"/>
            <a:ext cx="2705549" cy="384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sz="1901" b="1" dirty="0">
                <a:solidFill>
                  <a:srgbClr val="231F1F"/>
                </a:solidFill>
              </a:rPr>
              <a:t>A/V Switcher (All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in</a:t>
            </a:r>
            <a:r>
              <a:rPr lang="ko-KR" altLang="en-US" sz="1901" b="1" dirty="0">
                <a:solidFill>
                  <a:srgbClr val="231F1F"/>
                </a:solidFill>
              </a:rPr>
              <a:t> </a:t>
            </a:r>
            <a:r>
              <a:rPr lang="en-US" altLang="ko-KR" sz="1901" b="1" dirty="0">
                <a:solidFill>
                  <a:srgbClr val="231F1F"/>
                </a:solidFill>
              </a:rPr>
              <a:t>One)</a:t>
            </a:r>
            <a:endParaRPr kumimoji="0" lang="ko-KR" altLang="ko-KR" sz="1901" b="1" i="0" u="none" strike="noStrike" kern="1200" cap="none" spc="0" normalizeH="0" baseline="0" noProof="0" dirty="0">
              <a:ln>
                <a:noFill/>
              </a:ln>
              <a:solidFill>
                <a:srgbClr val="231F1F"/>
              </a:solidFill>
              <a:effectLst/>
              <a:uLnTx/>
              <a:uFillTx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1060178"/>
            <a:ext cx="6245659" cy="505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다채널 영상 입력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실시간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믹싱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녹화 및 스트리밍 송출을 하나의 장비에서 수행할 수 있도록 설계된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올인원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 방송 제작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·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송출 시스템으로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교육기관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공공기관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기업 스튜디오 등에서 안정적인 라이브 제작 환경을 제공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(T-BAR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컨트롤러 기본제공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)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988784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297247"/>
              </p:ext>
            </p:extLst>
          </p:nvPr>
        </p:nvGraphicFramePr>
        <p:xfrm>
          <a:off x="635070" y="1640504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79022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900" b="1" i="0" u="none" strike="noStrike" kern="1200" cap="none" spc="-100" normalizeH="0" baseline="0" noProof="0" dirty="0">
                          <a:ln>
                            <a:noFill/>
                          </a:ln>
                          <a:solidFill>
                            <a:srgbClr val="39353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PRO–CASTER JIII</a:t>
                      </a:r>
                      <a:endParaRPr kumimoji="0" lang="ko-KR" altLang="ko-KR" sz="1900" b="1" i="0" u="none" strike="noStrike" kern="1200" cap="none" spc="-100" normalizeH="0" baseline="0" noProof="0" dirty="0">
                        <a:ln>
                          <a:noFill/>
                        </a:ln>
                        <a:solidFill>
                          <a:srgbClr val="39353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23955294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14,500,000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693471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5" name="표 44">
            <a:extLst>
              <a:ext uri="{FF2B5EF4-FFF2-40B4-BE49-F238E27FC236}">
                <a16:creationId xmlns:a16="http://schemas.microsoft.com/office/drawing/2014/main" id="{F87C257D-5947-F62F-FA6D-F885E295FD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647411"/>
              </p:ext>
            </p:extLst>
          </p:nvPr>
        </p:nvGraphicFramePr>
        <p:xfrm>
          <a:off x="674727" y="5270646"/>
          <a:ext cx="5508546" cy="3899793"/>
        </p:xfrm>
        <a:graphic>
          <a:graphicData uri="http://schemas.openxmlformats.org/drawingml/2006/table">
            <a:tbl>
              <a:tblPr/>
              <a:tblGrid>
                <a:gridCol w="1877914">
                  <a:extLst>
                    <a:ext uri="{9D8B030D-6E8A-4147-A177-3AD203B41FA5}">
                      <a16:colId xmlns:a16="http://schemas.microsoft.com/office/drawing/2014/main" val="2701667482"/>
                    </a:ext>
                  </a:extLst>
                </a:gridCol>
                <a:gridCol w="3630632">
                  <a:extLst>
                    <a:ext uri="{9D8B030D-6E8A-4147-A177-3AD203B41FA5}">
                      <a16:colId xmlns:a16="http://schemas.microsoft.com/office/drawing/2014/main" val="359861089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474909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Video Input(note1)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8*HDMI, 2*SDI(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동시 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8ch), 2*NDI/IP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476617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Video Output(note2)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4 HDMI, 2 SDI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5198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Audio Input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10 HDMI/SDI Embedded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Audio L/R Stereo, Balanced XLR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47861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Audio Output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6 Embedded Audio with Output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L/R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스테레오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,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밸런스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XLR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Phone Audio L/R, 3.5</a:t>
                      </a:r>
                      <a:r>
                        <a:rPr lang="ko-KR" sz="900" kern="100" spc="0" dirty="0" err="1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Φ</a:t>
                      </a:r>
                      <a:r>
                        <a:rPr lang="ko-KR" sz="900" kern="10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 </a:t>
                      </a: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Pin Jack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29811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Graphic Output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HDMI PC Graphic(Menu)</a:t>
                      </a:r>
                      <a:endParaRPr lang="ko-KR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16661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I/O Port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2 USB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이상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LAN(RJ-45) Network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</a:t>
                      </a:r>
                      <a:r>
                        <a:rPr lang="ko-KR" sz="900" kern="0" spc="0" dirty="0" err="1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탈리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 접점단자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(8point)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10051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Video Signal Format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1920*1080i/p(50,59.94,60)1280*720p(50,59.94,60)</a:t>
                      </a:r>
                      <a:endParaRPr lang="ko-KR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4076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CPU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Intel CPU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4315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RAM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16GB</a:t>
                      </a:r>
                      <a:r>
                        <a:rPr lang="ko-KR" sz="900" kern="0" spc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이상</a:t>
                      </a:r>
                      <a:endParaRPr lang="ko-KR" sz="900" kern="0" spc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765906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STORAGE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 SSD 240GB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이상</a:t>
                      </a: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, 1 HDD 1TB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이상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34342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OS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Windows 11 Pro, 64bit Mode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8405640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Operating Temperature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100" spc="0">
                          <a:solidFill>
                            <a:srgbClr val="000000"/>
                          </a:solidFill>
                          <a:effectLst/>
                          <a:latin typeface="한컴바탕"/>
                          <a:ea typeface="맑은 고딕" panose="020B0503020000020004" pitchFamily="50" charset="-127"/>
                        </a:rPr>
                        <a:t>0~40°C</a:t>
                      </a:r>
                      <a:endParaRPr lang="ko-KR" sz="900" kern="0" spc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91511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Power Requirements</a:t>
                      </a:r>
                      <a:endParaRPr lang="ko-KR" sz="900" b="1" kern="0" spc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AC220V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06162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Power Consumption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120W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42244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Product Weight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10.2Kg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3483655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나눔명조"/>
                          <a:ea typeface="나눔명조"/>
                        </a:rPr>
                        <a:t>Dimension</a:t>
                      </a:r>
                      <a:endParaRPr lang="ko-KR" sz="900" b="1" kern="0" spc="0" dirty="0">
                        <a:solidFill>
                          <a:schemeClr val="tx2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3000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430(w)*132(h)*400(d), </a:t>
                      </a:r>
                      <a:r>
                        <a:rPr lang="ko-KR" sz="900" kern="0" spc="0" dirty="0">
                          <a:solidFill>
                            <a:srgbClr val="000000"/>
                          </a:solidFill>
                          <a:effectLst/>
                          <a:latin typeface="나눔명조"/>
                          <a:ea typeface="나눔명조"/>
                        </a:rPr>
                        <a:t>손잡이 제외</a:t>
                      </a:r>
                      <a:endParaRPr lang="ko-KR" sz="900" kern="0" spc="0" dirty="0">
                        <a:solidFill>
                          <a:srgbClr val="000000"/>
                        </a:solidFill>
                        <a:effectLst/>
                        <a:latin typeface="한컴바탕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790026"/>
                  </a:ext>
                </a:extLst>
              </a:tr>
            </a:tbl>
          </a:graphicData>
        </a:graphic>
      </p:graphicFrame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520623"/>
              </p:ext>
            </p:extLst>
          </p:nvPr>
        </p:nvGraphicFramePr>
        <p:xfrm>
          <a:off x="3169224" y="1905850"/>
          <a:ext cx="3291899" cy="3095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9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컨트롤 패널 기본 제공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Live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영상입력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(8 HDMI, 2 SDI, 2 NDI/IP)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8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입력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*6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(4 HDMI, 2 SDI)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메트릭스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기능 제공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 출력의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CG,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로고 합성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(Multi Keyer)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RTMP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스트리밍 서버방송기능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(RTMP, WMS, UDP, HLS)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NDI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장치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무지연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네트워크 연결기능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IP(URL)/USB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카메라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방송채널 수신 송출 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_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모드옵션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XLR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단자의 밸런스 오디오 입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사용자편집의 메뉴구성 및 간편메뉴 선택기능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사용자 작성기능의 다양한 전환효과 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간단 웹 뷰어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(PC,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 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 웹 제어기능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(PC,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모바일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테블릿의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웹브라우져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메뉴제어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프로그램 종료 시 설정된 입력의 출력 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채널의 녹화 및 스트리밍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유튜브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페이스북등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기능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_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모드옵션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녹화종료시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FTP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파일전송기능</a:t>
                      </a:r>
                    </a:p>
                    <a:p>
                      <a:pPr marL="171450" indent="-171450" fontAlgn="base" latinLnBrk="0">
                        <a:lnSpc>
                          <a:spcPts val="1200"/>
                        </a:lnSpc>
                        <a:buClr>
                          <a:schemeClr val="accent1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통합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BSM(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셋톱관리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프로그램 제공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F1D4DD73-7410-BEAD-16B6-234067F143FA}"/>
              </a:ext>
            </a:extLst>
          </p:cNvPr>
          <p:cNvGrpSpPr/>
          <p:nvPr/>
        </p:nvGrpSpPr>
        <p:grpSpPr>
          <a:xfrm>
            <a:off x="794587" y="2104751"/>
            <a:ext cx="1958400" cy="1080000"/>
            <a:chOff x="2824833" y="2378536"/>
            <a:chExt cx="1519909" cy="1428095"/>
          </a:xfrm>
          <a:noFill/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F1A2DC39-002A-5D8F-0993-50371D100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833" y="2743676"/>
              <a:ext cx="1519909" cy="771425"/>
            </a:xfrm>
            <a:prstGeom prst="rect">
              <a:avLst/>
            </a:prstGeom>
            <a:grpFill/>
          </p:spPr>
        </p:pic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26F463AC-D433-F533-B900-684E0F439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3581" y="3382220"/>
              <a:ext cx="1159457" cy="424411"/>
            </a:xfrm>
            <a:prstGeom prst="rect">
              <a:avLst/>
            </a:prstGeom>
            <a:grpFill/>
          </p:spPr>
        </p:pic>
        <p:grpSp>
          <p:nvGrpSpPr>
            <p:cNvPr id="6" name="그룹 70">
              <a:extLst>
                <a:ext uri="{FF2B5EF4-FFF2-40B4-BE49-F238E27FC236}">
                  <a16:creationId xmlns:a16="http://schemas.microsoft.com/office/drawing/2014/main" id="{10CFDB09-6F10-5559-AA6A-5411B9D040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93022" y="2378536"/>
              <a:ext cx="723138" cy="408231"/>
              <a:chOff x="1151118" y="1474002"/>
              <a:chExt cx="8432316" cy="4729200"/>
            </a:xfrm>
            <a:grpFill/>
          </p:grpSpPr>
          <p:grpSp>
            <p:nvGrpSpPr>
              <p:cNvPr id="7" name="그룹 30">
                <a:extLst>
                  <a:ext uri="{FF2B5EF4-FFF2-40B4-BE49-F238E27FC236}">
                    <a16:creationId xmlns:a16="http://schemas.microsoft.com/office/drawing/2014/main" id="{A053CB83-EA0D-CF92-C0F6-60080E6DAC7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1151118" y="1474002"/>
                <a:ext cx="8432316" cy="4729200"/>
                <a:chOff x="1004890" y="1172540"/>
                <a:chExt cx="7231117" cy="4067501"/>
              </a:xfrm>
              <a:grpFill/>
            </p:grpSpPr>
            <p:pic>
              <p:nvPicPr>
                <p:cNvPr id="10" name="그림 31">
                  <a:extLst>
                    <a:ext uri="{FF2B5EF4-FFF2-40B4-BE49-F238E27FC236}">
                      <a16:creationId xmlns:a16="http://schemas.microsoft.com/office/drawing/2014/main" id="{97F28AF6-43B9-6D89-6F27-8608B4EC21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4890" y="1172540"/>
                  <a:ext cx="7231117" cy="406750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" name="Picture 2">
                  <a:extLst>
                    <a:ext uri="{FF2B5EF4-FFF2-40B4-BE49-F238E27FC236}">
                      <a16:creationId xmlns:a16="http://schemas.microsoft.com/office/drawing/2014/main" id="{5F509FF5-738E-5663-C3C0-5941E12088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643742" y="1394296"/>
                  <a:ext cx="1800000" cy="1120959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2" name="Picture 2">
                  <a:extLst>
                    <a:ext uri="{FF2B5EF4-FFF2-40B4-BE49-F238E27FC236}">
                      <a16:creationId xmlns:a16="http://schemas.microsoft.com/office/drawing/2014/main" id="{DB72B6E8-1D07-6999-1413-F73A7F0E267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6399" y="2062264"/>
                  <a:ext cx="882000" cy="54927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3" name="Picture 3">
                  <a:extLst>
                    <a:ext uri="{FF2B5EF4-FFF2-40B4-BE49-F238E27FC236}">
                      <a16:creationId xmlns:a16="http://schemas.microsoft.com/office/drawing/2014/main" id="{E4171077-716F-1ED8-92E3-5A2C136170E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19492" y="2081719"/>
                  <a:ext cx="900000" cy="51397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4" name="Picture 4">
                  <a:extLst>
                    <a:ext uri="{FF2B5EF4-FFF2-40B4-BE49-F238E27FC236}">
                      <a16:creationId xmlns:a16="http://schemas.microsoft.com/office/drawing/2014/main" id="{B8AC500E-9DC3-5B84-EEB1-DA2B56094E1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9654" y="2743200"/>
                  <a:ext cx="882000" cy="484616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5" name="Picture 5">
                  <a:extLst>
                    <a:ext uri="{FF2B5EF4-FFF2-40B4-BE49-F238E27FC236}">
                      <a16:creationId xmlns:a16="http://schemas.microsoft.com/office/drawing/2014/main" id="{46E2EC97-BAF4-F412-382E-F273960DAE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25052" y="4455268"/>
                  <a:ext cx="599467" cy="346359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7" name="Picture 2">
                  <a:extLst>
                    <a:ext uri="{FF2B5EF4-FFF2-40B4-BE49-F238E27FC236}">
                      <a16:creationId xmlns:a16="http://schemas.microsoft.com/office/drawing/2014/main" id="{12EBE2E1-7A0F-BD28-2E1A-31D644E3364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6269" y="4899715"/>
                  <a:ext cx="586501" cy="3386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8" name="Picture 2">
                  <a:extLst>
                    <a:ext uri="{FF2B5EF4-FFF2-40B4-BE49-F238E27FC236}">
                      <a16:creationId xmlns:a16="http://schemas.microsoft.com/office/drawing/2014/main" id="{DC12140E-67A8-76C5-DC60-E40A7AF1170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36141" y="4891608"/>
                  <a:ext cx="586501" cy="3386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9" name="Picture 6">
                  <a:extLst>
                    <a:ext uri="{FF2B5EF4-FFF2-40B4-BE49-F238E27FC236}">
                      <a16:creationId xmlns:a16="http://schemas.microsoft.com/office/drawing/2014/main" id="{D907F14F-C7C5-13C8-A877-5685529EC8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4780" y="2734081"/>
                  <a:ext cx="891582" cy="50523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7">
                  <a:extLst>
                    <a:ext uri="{FF2B5EF4-FFF2-40B4-BE49-F238E27FC236}">
                      <a16:creationId xmlns:a16="http://schemas.microsoft.com/office/drawing/2014/main" id="{25744C09-7D27-09E1-F395-65921F31BB7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14263" y="1396314"/>
                  <a:ext cx="892309" cy="56841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8">
                  <a:extLst>
                    <a:ext uri="{FF2B5EF4-FFF2-40B4-BE49-F238E27FC236}">
                      <a16:creationId xmlns:a16="http://schemas.microsoft.com/office/drawing/2014/main" id="{C62D1374-A6B1-6B9C-E406-2A250712232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5693" y="4022387"/>
                  <a:ext cx="583961" cy="32535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9">
                  <a:extLst>
                    <a:ext uri="{FF2B5EF4-FFF2-40B4-BE49-F238E27FC236}">
                      <a16:creationId xmlns:a16="http://schemas.microsoft.com/office/drawing/2014/main" id="{FF5401EC-F53A-7D48-A081-979470CED4B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30396" y="4017523"/>
                  <a:ext cx="597238" cy="33595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10">
                  <a:extLst>
                    <a:ext uri="{FF2B5EF4-FFF2-40B4-BE49-F238E27FC236}">
                      <a16:creationId xmlns:a16="http://schemas.microsoft.com/office/drawing/2014/main" id="{5E689D3B-E5E9-5C8D-B158-E2D4ED5B1D3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33272" y="3378640"/>
                  <a:ext cx="887749" cy="52439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0" name="Picture 9">
                  <a:extLst>
                    <a:ext uri="{FF2B5EF4-FFF2-40B4-BE49-F238E27FC236}">
                      <a16:creationId xmlns:a16="http://schemas.microsoft.com/office/drawing/2014/main" id="{0EFFB60E-A2CC-9B5F-DB07-ACCCAD5CD1D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20200" y="1391055"/>
                  <a:ext cx="1806968" cy="121595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51" name="Picture 13">
                  <a:extLst>
                    <a:ext uri="{FF2B5EF4-FFF2-40B4-BE49-F238E27FC236}">
                      <a16:creationId xmlns:a16="http://schemas.microsoft.com/office/drawing/2014/main" id="{3DE3A7B0-741C-B891-72B8-D297D9B2C3F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43501" y="3986012"/>
                  <a:ext cx="1082553" cy="1043188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8" name="Picture 32">
                <a:extLst>
                  <a:ext uri="{FF2B5EF4-FFF2-40B4-BE49-F238E27FC236}">
                    <a16:creationId xmlns:a16="http://schemas.microsoft.com/office/drawing/2014/main" id="{E56A881C-25E3-8814-7B48-B403733189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394" r="13651" b="22594"/>
              <a:stretch>
                <a:fillRect/>
              </a:stretch>
            </p:blipFill>
            <p:spPr bwMode="auto">
              <a:xfrm>
                <a:off x="3289892" y="4796461"/>
                <a:ext cx="3075220" cy="776326"/>
              </a:xfrm>
              <a:prstGeom prst="rect">
                <a:avLst/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393</Words>
  <Application>Microsoft Office PowerPoint</Application>
  <PresentationFormat>A4 용지(210x297mm)</PresentationFormat>
  <Paragraphs>64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나눔명조</vt:lpstr>
      <vt:lpstr>맑은 고딕</vt:lpstr>
      <vt:lpstr>바탕</vt:lpstr>
      <vt:lpstr>한컴바탕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112</cp:revision>
  <cp:lastPrinted>2026-05-06T02:47:12Z</cp:lastPrinted>
  <dcterms:created xsi:type="dcterms:W3CDTF">2026-04-16T00:46:52Z</dcterms:created>
  <dcterms:modified xsi:type="dcterms:W3CDTF">2026-07-29T05:35:39Z</dcterms:modified>
  <cp:version/>
</cp:coreProperties>
</file>