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altLang="ko-KR" sz="1600" dirty="0">
                  <a:solidFill>
                    <a:prstClr val="white"/>
                  </a:solidFill>
                </a:rPr>
                <a:t>Broadcasting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632C616B-6E2F-EEF0-1571-9D1DC46AE69B}"/>
              </a:ext>
            </a:extLst>
          </p:cNvPr>
          <p:cNvSpPr txBox="1"/>
          <p:nvPr/>
        </p:nvSpPr>
        <p:spPr>
          <a:xfrm>
            <a:off x="343429" y="713638"/>
            <a:ext cx="1514517" cy="38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790224">
              <a:defRPr/>
            </a:pPr>
            <a:r>
              <a:rPr lang="en-US" altLang="ko-KR" sz="1901" b="1" dirty="0">
                <a:solidFill>
                  <a:srgbClr val="231F1F"/>
                </a:solidFill>
              </a:rPr>
              <a:t>A/V Switcher</a:t>
            </a:r>
            <a:endParaRPr kumimoji="0" lang="ko-KR" altLang="ko-KR" sz="1901" b="1" i="0" u="none" strike="noStrike" kern="1200" cap="none" spc="0" normalizeH="0" baseline="0" noProof="0" dirty="0">
              <a:ln>
                <a:noFill/>
              </a:ln>
              <a:solidFill>
                <a:srgbClr val="231F1F"/>
              </a:solidFill>
              <a:effectLst/>
              <a:uLnTx/>
              <a:uFillTx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1190" y="1060178"/>
            <a:ext cx="624565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1">
              <a:lnSpc>
                <a:spcPts val="1100"/>
              </a:lnSpc>
            </a:pPr>
            <a:r>
              <a:rPr lang="en-US" altLang="ko-KR" sz="900" dirty="0">
                <a:latin typeface="+mn-ea"/>
              </a:rPr>
              <a:t>7 HDMI, 2 SDI(</a:t>
            </a:r>
            <a:r>
              <a:rPr lang="ko-KR" altLang="ko-KR" sz="900" dirty="0">
                <a:latin typeface="+mn-ea"/>
              </a:rPr>
              <a:t>동시 </a:t>
            </a:r>
            <a:r>
              <a:rPr lang="en-US" altLang="ko-KR" sz="900" dirty="0">
                <a:latin typeface="+mn-ea"/>
              </a:rPr>
              <a:t>8CH)</a:t>
            </a:r>
            <a:r>
              <a:rPr lang="ko-KR" altLang="ko-KR" sz="900" dirty="0">
                <a:latin typeface="+mn-ea"/>
              </a:rPr>
              <a:t>의 영상입력을 실시간 전환하는 </a:t>
            </a:r>
            <a:r>
              <a:rPr lang="en-US" altLang="ko-KR" sz="900" dirty="0">
                <a:latin typeface="+mn-ea"/>
              </a:rPr>
              <a:t>HW</a:t>
            </a:r>
            <a:r>
              <a:rPr lang="ko-KR" altLang="ko-KR" sz="900" dirty="0">
                <a:latin typeface="+mn-ea"/>
              </a:rPr>
              <a:t>방식의 </a:t>
            </a:r>
            <a:r>
              <a:rPr lang="en-US" altLang="ko-KR" sz="900" dirty="0">
                <a:latin typeface="+mn-ea"/>
              </a:rPr>
              <a:t>AV </a:t>
            </a:r>
            <a:r>
              <a:rPr lang="ko-KR" altLang="ko-KR" sz="900" dirty="0" err="1">
                <a:latin typeface="+mn-ea"/>
              </a:rPr>
              <a:t>스위쳐</a:t>
            </a:r>
            <a:r>
              <a:rPr lang="ko-KR" altLang="ko-KR" sz="900" dirty="0">
                <a:latin typeface="+mn-ea"/>
              </a:rPr>
              <a:t> 와 </a:t>
            </a:r>
            <a:r>
              <a:rPr lang="en-US" altLang="ko-KR" sz="900" dirty="0">
                <a:latin typeface="+mn-ea"/>
              </a:rPr>
              <a:t>XLR</a:t>
            </a:r>
            <a:r>
              <a:rPr lang="ko-KR" altLang="ko-KR" sz="900" dirty="0">
                <a:latin typeface="+mn-ea"/>
              </a:rPr>
              <a:t>단자의 외부 오디오기능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 err="1">
                <a:latin typeface="+mn-ea"/>
              </a:rPr>
              <a:t>크로마</a:t>
            </a:r>
            <a:r>
              <a:rPr lang="ko-KR" altLang="ko-KR" sz="900" dirty="0">
                <a:latin typeface="+mn-ea"/>
              </a:rPr>
              <a:t> 키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로고</a:t>
            </a:r>
            <a:r>
              <a:rPr lang="en-US" altLang="ko-KR" sz="900" dirty="0">
                <a:latin typeface="+mn-ea"/>
              </a:rPr>
              <a:t>/</a:t>
            </a:r>
            <a:r>
              <a:rPr lang="ko-KR" altLang="ko-KR" sz="900" dirty="0">
                <a:latin typeface="+mn-ea"/>
              </a:rPr>
              <a:t>이미지 저장송출</a:t>
            </a:r>
            <a:r>
              <a:rPr lang="en-US" altLang="ko-KR" sz="900" dirty="0">
                <a:latin typeface="+mn-ea"/>
              </a:rPr>
              <a:t>, HDMI CG</a:t>
            </a:r>
            <a:r>
              <a:rPr lang="ko-KR" altLang="ko-KR" sz="900" dirty="0">
                <a:latin typeface="+mn-ea"/>
              </a:rPr>
              <a:t>합성기능</a:t>
            </a:r>
            <a:r>
              <a:rPr lang="en-US" altLang="ko-KR" sz="900" dirty="0">
                <a:latin typeface="+mn-ea"/>
              </a:rPr>
              <a:t>, 10</a:t>
            </a:r>
            <a:r>
              <a:rPr lang="ko-KR" altLang="ko-KR" sz="900" dirty="0">
                <a:latin typeface="+mn-ea"/>
              </a:rPr>
              <a:t>화면 멀티 뷰 출력과 </a:t>
            </a:r>
            <a:r>
              <a:rPr lang="en-US" altLang="ko-KR" sz="900" dirty="0">
                <a:latin typeface="+mn-ea"/>
              </a:rPr>
              <a:t>3</a:t>
            </a:r>
            <a:r>
              <a:rPr lang="ko-KR" altLang="ko-KR" sz="900" dirty="0">
                <a:latin typeface="+mn-ea"/>
              </a:rPr>
              <a:t>개의 라우터 출력 등이 가능하고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특히 </a:t>
            </a:r>
            <a:r>
              <a:rPr lang="ko-KR" altLang="ko-KR" sz="900" dirty="0" err="1">
                <a:latin typeface="+mn-ea"/>
              </a:rPr>
              <a:t>착탈식의</a:t>
            </a:r>
            <a:r>
              <a:rPr lang="ko-KR" altLang="ko-KR" sz="900" dirty="0">
                <a:latin typeface="+mn-ea"/>
              </a:rPr>
              <a:t> 컨트롤 패널을 일체화한 멀티 채널 </a:t>
            </a:r>
            <a:r>
              <a:rPr lang="en-US" altLang="ko-KR" sz="900" dirty="0">
                <a:latin typeface="+mn-ea"/>
              </a:rPr>
              <a:t>AV</a:t>
            </a:r>
            <a:r>
              <a:rPr lang="ko-KR" altLang="ko-KR" sz="900" dirty="0" err="1">
                <a:latin typeface="+mn-ea"/>
              </a:rPr>
              <a:t>스위쳐</a:t>
            </a:r>
            <a:r>
              <a:rPr lang="ko-KR" altLang="ko-KR" sz="900" dirty="0">
                <a:latin typeface="+mn-ea"/>
              </a:rPr>
              <a:t> 시스템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34784" y="4556443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328543"/>
              </p:ext>
            </p:extLst>
          </p:nvPr>
        </p:nvGraphicFramePr>
        <p:xfrm>
          <a:off x="635070" y="1745008"/>
          <a:ext cx="2583556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8572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37146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25240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7902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000" b="1" i="0" u="none" strike="noStrike" kern="1200" cap="none" spc="-100" normalizeH="0" baseline="0" noProof="0" dirty="0">
                          <a:ln>
                            <a:noFill/>
                          </a:ln>
                          <a:solidFill>
                            <a:srgbClr val="39353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M–CASTER JI</a:t>
                      </a:r>
                      <a:endParaRPr kumimoji="0" lang="ko-KR" altLang="ko-KR" sz="2000" b="1" i="0" u="none" strike="noStrike" kern="1200" cap="none" spc="-100" normalizeH="0" baseline="0" noProof="0" dirty="0">
                        <a:ln>
                          <a:noFill/>
                        </a:ln>
                        <a:solidFill>
                          <a:srgbClr val="39353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23223907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4,840,000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797975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013015"/>
              </p:ext>
            </p:extLst>
          </p:nvPr>
        </p:nvGraphicFramePr>
        <p:xfrm>
          <a:off x="3169224" y="2025594"/>
          <a:ext cx="3291899" cy="2147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1899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컨트롤 패널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b="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착탈식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기본 제공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최대 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9ch 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(7 HDMI, 2 SDI)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기능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_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동시 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채널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 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출력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(3 HDMI, 1 SDI, 1 MV)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 출력단자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(8*3</a:t>
                      </a:r>
                      <a:r>
                        <a:rPr lang="ko-KR" altLang="ko-KR" sz="900" b="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메트릭스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기능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b="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로고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이미지 저장 송출기능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고품질 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XLR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단자의 밸런스 오디오입력과 출력기능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외부 오디오 출력의 지연 설정 기능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HDMI 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방식의 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CG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입력기능 및 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CG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프로그램 제공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외부 </a:t>
                      </a:r>
                      <a:r>
                        <a:rPr lang="en-US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PTZ </a:t>
                      </a:r>
                      <a:r>
                        <a:rPr lang="ko-KR" altLang="ko-KR" sz="900" b="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카메라 제어기능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grpSp>
        <p:nvGrpSpPr>
          <p:cNvPr id="21" name="그룹 20">
            <a:extLst>
              <a:ext uri="{FF2B5EF4-FFF2-40B4-BE49-F238E27FC236}">
                <a16:creationId xmlns:a16="http://schemas.microsoft.com/office/drawing/2014/main" id="{B972751B-B0B3-E6D1-E085-25F7E161D50D}"/>
              </a:ext>
            </a:extLst>
          </p:cNvPr>
          <p:cNvGrpSpPr/>
          <p:nvPr/>
        </p:nvGrpSpPr>
        <p:grpSpPr>
          <a:xfrm>
            <a:off x="801706" y="2331919"/>
            <a:ext cx="1958400" cy="1080000"/>
            <a:chOff x="987493" y="2761337"/>
            <a:chExt cx="1410024" cy="1176303"/>
          </a:xfrm>
          <a:noFill/>
        </p:grpSpPr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46F8D2BF-6A5A-8194-9AB3-C77741E14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493" y="3159308"/>
              <a:ext cx="1410024" cy="778332"/>
            </a:xfrm>
            <a:prstGeom prst="rect">
              <a:avLst/>
            </a:prstGeom>
            <a:grpFill/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EDF275F2-DDAA-F585-3A4D-9B108233A0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3187" y="2761337"/>
              <a:ext cx="700462" cy="454438"/>
            </a:xfrm>
            <a:prstGeom prst="rect">
              <a:avLst/>
            </a:prstGeom>
            <a:grpFill/>
          </p:spPr>
        </p:pic>
      </p:grpSp>
      <p:graphicFrame>
        <p:nvGraphicFramePr>
          <p:cNvPr id="29" name="표 28">
            <a:extLst>
              <a:ext uri="{FF2B5EF4-FFF2-40B4-BE49-F238E27FC236}">
                <a16:creationId xmlns:a16="http://schemas.microsoft.com/office/drawing/2014/main" id="{9A964640-A9B6-73D9-561F-077793F989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825428"/>
              </p:ext>
            </p:extLst>
          </p:nvPr>
        </p:nvGraphicFramePr>
        <p:xfrm>
          <a:off x="674727" y="4824571"/>
          <a:ext cx="5508546" cy="3900179"/>
        </p:xfrm>
        <a:graphic>
          <a:graphicData uri="http://schemas.openxmlformats.org/drawingml/2006/table">
            <a:tbl>
              <a:tblPr/>
              <a:tblGrid>
                <a:gridCol w="1877914">
                  <a:extLst>
                    <a:ext uri="{9D8B030D-6E8A-4147-A177-3AD203B41FA5}">
                      <a16:colId xmlns:a16="http://schemas.microsoft.com/office/drawing/2014/main" val="2701667482"/>
                    </a:ext>
                  </a:extLst>
                </a:gridCol>
                <a:gridCol w="3630632">
                  <a:extLst>
                    <a:ext uri="{9D8B030D-6E8A-4147-A177-3AD203B41FA5}">
                      <a16:colId xmlns:a16="http://schemas.microsoft.com/office/drawing/2014/main" val="3598610897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  <a:endParaRPr lang="en-US" sz="900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474909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Video Input(note1,2)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7*HDMI, 2* SDI</a:t>
                      </a:r>
                      <a:r>
                        <a:rPr lang="en-US" sz="90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sz="90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동시 </a:t>
                      </a:r>
                      <a:r>
                        <a:rPr lang="en-US" sz="900" kern="0" spc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8ch)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4766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Video Output(note3)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3 HDMI, 1 SDI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85198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Multi-View Output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HDMI (Menu)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4786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Audio Input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9 HDMI/SDI Embedded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Audio L/R Stereo, Balanced XLR Jack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2981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Audio Output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3 HDMI/1 SDI Embedded Audio with Output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Audio L/R Stereo XLR Jack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1666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HDMI In/Out Format</a:t>
                      </a:r>
                      <a:endParaRPr lang="ko-KR" sz="900" b="1" kern="0" spc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1920*1080p/</a:t>
                      </a:r>
                      <a:r>
                        <a:rPr lang="en-US" sz="900" kern="0" spc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i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 1280*720p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11005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SDI In/Out Format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1920*1080i, 1280*720p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04076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Multiview Out Format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1920*1080p/</a:t>
                      </a:r>
                      <a:r>
                        <a:rPr lang="en-US" sz="900" kern="0" spc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i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43154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Main I/O 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USB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RS422 Serial, RJ-11 Jack(Update, Control)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LAN, RJ-45 Jack(Control)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65906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Control Panel I/O 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USB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RS422 Serial, RJ-11 Jack(Update, Control)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1 RS-232C, PTZ Camera Control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93434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Operating Temperature 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0~40°C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40564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Requirements</a:t>
                      </a:r>
                      <a:endParaRPr lang="ko-KR" sz="900" b="1" kern="0" spc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DC 12V, 3,3A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15114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Consumption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27W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06162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Product Weight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5.8Kg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84224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Dimension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430(w)*94(h)*265(d), (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손잡이 제외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일체형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4836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</TotalTime>
  <Words>331</Words>
  <Application>Microsoft Office PowerPoint</Application>
  <PresentationFormat>A4 용지(210x297mm)</PresentationFormat>
  <Paragraphs>55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114</cp:revision>
  <cp:lastPrinted>2026-05-06T02:47:12Z</cp:lastPrinted>
  <dcterms:created xsi:type="dcterms:W3CDTF">2026-04-16T00:46:52Z</dcterms:created>
  <dcterms:modified xsi:type="dcterms:W3CDTF">2026-07-29T05:35:17Z</dcterms:modified>
  <cp:version/>
</cp:coreProperties>
</file>